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795" r:id="rId1"/>
  </p:sldMasterIdLst>
  <p:notesMasterIdLst>
    <p:notesMasterId r:id="rId23"/>
  </p:notesMasterIdLst>
  <p:handoutMasterIdLst>
    <p:handoutMasterId r:id="rId24"/>
  </p:handoutMasterIdLst>
  <p:sldIdLst>
    <p:sldId id="256" r:id="rId2"/>
    <p:sldId id="344" r:id="rId3"/>
    <p:sldId id="331" r:id="rId4"/>
    <p:sldId id="316" r:id="rId5"/>
    <p:sldId id="328" r:id="rId6"/>
    <p:sldId id="339" r:id="rId7"/>
    <p:sldId id="345" r:id="rId8"/>
    <p:sldId id="327" r:id="rId9"/>
    <p:sldId id="346" r:id="rId10"/>
    <p:sldId id="341" r:id="rId11"/>
    <p:sldId id="342" r:id="rId12"/>
    <p:sldId id="347" r:id="rId13"/>
    <p:sldId id="330" r:id="rId14"/>
    <p:sldId id="348" r:id="rId15"/>
    <p:sldId id="334" r:id="rId16"/>
    <p:sldId id="332" r:id="rId17"/>
    <p:sldId id="333" r:id="rId18"/>
    <p:sldId id="329" r:id="rId19"/>
    <p:sldId id="336" r:id="rId20"/>
    <p:sldId id="340" r:id="rId21"/>
    <p:sldId id="343" r:id="rId22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DB9CA"/>
    <a:srgbClr val="F6BE00"/>
    <a:srgbClr val="D6D2C4"/>
    <a:srgbClr val="B2E2ED"/>
    <a:srgbClr val="00FFFF"/>
    <a:srgbClr val="00FDFF"/>
    <a:srgbClr val="A4DBE8"/>
    <a:srgbClr val="BBC5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505"/>
    <p:restoredTop sz="94705"/>
  </p:normalViewPr>
  <p:slideViewPr>
    <p:cSldViewPr snapToGrid="0" snapToObjects="1">
      <p:cViewPr varScale="1">
        <p:scale>
          <a:sx n="127" d="100"/>
          <a:sy n="127" d="100"/>
        </p:scale>
        <p:origin x="20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3688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59ACD3C-3D87-1A4A-8426-423076B7C78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8C57C8-0A90-3B46-8212-877BCC2046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8E715B-C4C6-FA44-89E6-29CE8E5147AD}" type="datetimeFigureOut">
              <a:rPr lang="en-US" smtClean="0"/>
              <a:t>5/26/19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013B6B-404B-0744-8FD3-AEAE0B5717F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8D7878-BDFE-B646-9529-AD64CA29AB2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93C894-3C7C-CA41-ACC6-AF6D0EB5C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69561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BEE1CD-6EDF-5C43-ACE9-942F6C137C3E}" type="datetimeFigureOut">
              <a:rPr lang="en-US" smtClean="0"/>
              <a:t>5/26/19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455201-7865-8744-8A9B-9F5FC03C5C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1070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ba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524463"/>
            <a:ext cx="7886700" cy="994172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606039"/>
            <a:ext cx="7886700" cy="202668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9" name="Group 8"/>
          <p:cNvGrpSpPr/>
          <p:nvPr userDrawn="1"/>
        </p:nvGrpSpPr>
        <p:grpSpPr>
          <a:xfrm>
            <a:off x="0" y="0"/>
            <a:ext cx="9144000" cy="1235075"/>
            <a:chOff x="0" y="-66259"/>
            <a:chExt cx="9144000" cy="1235075"/>
          </a:xfrm>
        </p:grpSpPr>
        <p:sp>
          <p:nvSpPr>
            <p:cNvPr id="10" name="Freeform 24"/>
            <p:cNvSpPr>
              <a:spLocks/>
            </p:cNvSpPr>
            <p:nvPr/>
          </p:nvSpPr>
          <p:spPr bwMode="auto">
            <a:xfrm>
              <a:off x="0" y="-66259"/>
              <a:ext cx="9144000" cy="1235075"/>
            </a:xfrm>
            <a:custGeom>
              <a:avLst/>
              <a:gdLst>
                <a:gd name="T0" fmla="*/ 0 w 1123"/>
                <a:gd name="T1" fmla="*/ 0 h 151"/>
                <a:gd name="T2" fmla="*/ 0 w 1123"/>
                <a:gd name="T3" fmla="*/ 151 h 151"/>
                <a:gd name="T4" fmla="*/ 844 w 1123"/>
                <a:gd name="T5" fmla="*/ 151 h 151"/>
                <a:gd name="T6" fmla="*/ 841 w 1123"/>
                <a:gd name="T7" fmla="*/ 148 h 151"/>
                <a:gd name="T8" fmla="*/ 832 w 1123"/>
                <a:gd name="T9" fmla="*/ 122 h 151"/>
                <a:gd name="T10" fmla="*/ 832 w 1123"/>
                <a:gd name="T11" fmla="*/ 72 h 151"/>
                <a:gd name="T12" fmla="*/ 859 w 1123"/>
                <a:gd name="T13" fmla="*/ 72 h 151"/>
                <a:gd name="T14" fmla="*/ 859 w 1123"/>
                <a:gd name="T15" fmla="*/ 124 h 151"/>
                <a:gd name="T16" fmla="*/ 863 w 1123"/>
                <a:gd name="T17" fmla="*/ 135 h 151"/>
                <a:gd name="T18" fmla="*/ 871 w 1123"/>
                <a:gd name="T19" fmla="*/ 138 h 151"/>
                <a:gd name="T20" fmla="*/ 880 w 1123"/>
                <a:gd name="T21" fmla="*/ 135 h 151"/>
                <a:gd name="T22" fmla="*/ 883 w 1123"/>
                <a:gd name="T23" fmla="*/ 124 h 151"/>
                <a:gd name="T24" fmla="*/ 883 w 1123"/>
                <a:gd name="T25" fmla="*/ 72 h 151"/>
                <a:gd name="T26" fmla="*/ 910 w 1123"/>
                <a:gd name="T27" fmla="*/ 72 h 151"/>
                <a:gd name="T28" fmla="*/ 910 w 1123"/>
                <a:gd name="T29" fmla="*/ 117 h 151"/>
                <a:gd name="T30" fmla="*/ 900 w 1123"/>
                <a:gd name="T31" fmla="*/ 148 h 151"/>
                <a:gd name="T32" fmla="*/ 897 w 1123"/>
                <a:gd name="T33" fmla="*/ 151 h 151"/>
                <a:gd name="T34" fmla="*/ 937 w 1123"/>
                <a:gd name="T35" fmla="*/ 151 h 151"/>
                <a:gd name="T36" fmla="*/ 920 w 1123"/>
                <a:gd name="T37" fmla="*/ 114 h 151"/>
                <a:gd name="T38" fmla="*/ 964 w 1123"/>
                <a:gd name="T39" fmla="*/ 69 h 151"/>
                <a:gd name="T40" fmla="*/ 998 w 1123"/>
                <a:gd name="T41" fmla="*/ 82 h 151"/>
                <a:gd name="T42" fmla="*/ 1005 w 1123"/>
                <a:gd name="T43" fmla="*/ 92 h 151"/>
                <a:gd name="T44" fmla="*/ 982 w 1123"/>
                <a:gd name="T45" fmla="*/ 103 h 151"/>
                <a:gd name="T46" fmla="*/ 965 w 1123"/>
                <a:gd name="T47" fmla="*/ 89 h 151"/>
                <a:gd name="T48" fmla="*/ 953 w 1123"/>
                <a:gd name="T49" fmla="*/ 94 h 151"/>
                <a:gd name="T50" fmla="*/ 947 w 1123"/>
                <a:gd name="T51" fmla="*/ 113 h 151"/>
                <a:gd name="T52" fmla="*/ 965 w 1123"/>
                <a:gd name="T53" fmla="*/ 137 h 151"/>
                <a:gd name="T54" fmla="*/ 982 w 1123"/>
                <a:gd name="T55" fmla="*/ 123 h 151"/>
                <a:gd name="T56" fmla="*/ 1005 w 1123"/>
                <a:gd name="T57" fmla="*/ 134 h 151"/>
                <a:gd name="T58" fmla="*/ 997 w 1123"/>
                <a:gd name="T59" fmla="*/ 146 h 151"/>
                <a:gd name="T60" fmla="*/ 991 w 1123"/>
                <a:gd name="T61" fmla="*/ 151 h 151"/>
                <a:gd name="T62" fmla="*/ 1016 w 1123"/>
                <a:gd name="T63" fmla="*/ 151 h 151"/>
                <a:gd name="T64" fmla="*/ 1016 w 1123"/>
                <a:gd name="T65" fmla="*/ 72 h 151"/>
                <a:gd name="T66" fmla="*/ 1042 w 1123"/>
                <a:gd name="T67" fmla="*/ 72 h 151"/>
                <a:gd name="T68" fmla="*/ 1042 w 1123"/>
                <a:gd name="T69" fmla="*/ 134 h 151"/>
                <a:gd name="T70" fmla="*/ 1077 w 1123"/>
                <a:gd name="T71" fmla="*/ 134 h 151"/>
                <a:gd name="T72" fmla="*/ 1077 w 1123"/>
                <a:gd name="T73" fmla="*/ 151 h 151"/>
                <a:gd name="T74" fmla="*/ 1123 w 1123"/>
                <a:gd name="T75" fmla="*/ 151 h 151"/>
                <a:gd name="T76" fmla="*/ 1123 w 1123"/>
                <a:gd name="T77" fmla="*/ 0 h 151"/>
                <a:gd name="T78" fmla="*/ 0 w 1123"/>
                <a:gd name="T79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123" h="151">
                  <a:moveTo>
                    <a:pt x="0" y="0"/>
                  </a:moveTo>
                  <a:cubicBezTo>
                    <a:pt x="0" y="151"/>
                    <a:pt x="0" y="151"/>
                    <a:pt x="0" y="151"/>
                  </a:cubicBezTo>
                  <a:cubicBezTo>
                    <a:pt x="844" y="151"/>
                    <a:pt x="844" y="151"/>
                    <a:pt x="844" y="151"/>
                  </a:cubicBezTo>
                  <a:cubicBezTo>
                    <a:pt x="843" y="150"/>
                    <a:pt x="842" y="149"/>
                    <a:pt x="841" y="148"/>
                  </a:cubicBezTo>
                  <a:cubicBezTo>
                    <a:pt x="833" y="140"/>
                    <a:pt x="833" y="131"/>
                    <a:pt x="832" y="122"/>
                  </a:cubicBezTo>
                  <a:cubicBezTo>
                    <a:pt x="832" y="72"/>
                    <a:pt x="832" y="72"/>
                    <a:pt x="832" y="72"/>
                  </a:cubicBezTo>
                  <a:cubicBezTo>
                    <a:pt x="859" y="72"/>
                    <a:pt x="859" y="72"/>
                    <a:pt x="859" y="72"/>
                  </a:cubicBezTo>
                  <a:cubicBezTo>
                    <a:pt x="859" y="124"/>
                    <a:pt x="859" y="124"/>
                    <a:pt x="859" y="124"/>
                  </a:cubicBezTo>
                  <a:cubicBezTo>
                    <a:pt x="859" y="128"/>
                    <a:pt x="860" y="132"/>
                    <a:pt x="863" y="135"/>
                  </a:cubicBezTo>
                  <a:cubicBezTo>
                    <a:pt x="865" y="137"/>
                    <a:pt x="868" y="138"/>
                    <a:pt x="871" y="138"/>
                  </a:cubicBezTo>
                  <a:cubicBezTo>
                    <a:pt x="875" y="138"/>
                    <a:pt x="878" y="136"/>
                    <a:pt x="880" y="135"/>
                  </a:cubicBezTo>
                  <a:cubicBezTo>
                    <a:pt x="883" y="132"/>
                    <a:pt x="883" y="128"/>
                    <a:pt x="883" y="124"/>
                  </a:cubicBezTo>
                  <a:cubicBezTo>
                    <a:pt x="883" y="72"/>
                    <a:pt x="883" y="72"/>
                    <a:pt x="883" y="72"/>
                  </a:cubicBezTo>
                  <a:cubicBezTo>
                    <a:pt x="910" y="72"/>
                    <a:pt x="910" y="72"/>
                    <a:pt x="910" y="72"/>
                  </a:cubicBezTo>
                  <a:cubicBezTo>
                    <a:pt x="910" y="117"/>
                    <a:pt x="910" y="117"/>
                    <a:pt x="910" y="117"/>
                  </a:cubicBezTo>
                  <a:cubicBezTo>
                    <a:pt x="910" y="126"/>
                    <a:pt x="910" y="139"/>
                    <a:pt x="900" y="148"/>
                  </a:cubicBezTo>
                  <a:cubicBezTo>
                    <a:pt x="899" y="149"/>
                    <a:pt x="898" y="150"/>
                    <a:pt x="897" y="151"/>
                  </a:cubicBezTo>
                  <a:cubicBezTo>
                    <a:pt x="937" y="151"/>
                    <a:pt x="937" y="151"/>
                    <a:pt x="937" y="151"/>
                  </a:cubicBezTo>
                  <a:cubicBezTo>
                    <a:pt x="925" y="142"/>
                    <a:pt x="920" y="128"/>
                    <a:pt x="920" y="114"/>
                  </a:cubicBezTo>
                  <a:cubicBezTo>
                    <a:pt x="920" y="92"/>
                    <a:pt x="935" y="69"/>
                    <a:pt x="964" y="69"/>
                  </a:cubicBezTo>
                  <a:cubicBezTo>
                    <a:pt x="976" y="69"/>
                    <a:pt x="989" y="73"/>
                    <a:pt x="998" y="82"/>
                  </a:cubicBezTo>
                  <a:cubicBezTo>
                    <a:pt x="1001" y="86"/>
                    <a:pt x="1003" y="89"/>
                    <a:pt x="1005" y="92"/>
                  </a:cubicBezTo>
                  <a:cubicBezTo>
                    <a:pt x="982" y="103"/>
                    <a:pt x="982" y="103"/>
                    <a:pt x="982" y="103"/>
                  </a:cubicBezTo>
                  <a:cubicBezTo>
                    <a:pt x="980" y="98"/>
                    <a:pt x="976" y="89"/>
                    <a:pt x="965" y="89"/>
                  </a:cubicBezTo>
                  <a:cubicBezTo>
                    <a:pt x="959" y="89"/>
                    <a:pt x="955" y="92"/>
                    <a:pt x="953" y="94"/>
                  </a:cubicBezTo>
                  <a:cubicBezTo>
                    <a:pt x="947" y="100"/>
                    <a:pt x="947" y="109"/>
                    <a:pt x="947" y="113"/>
                  </a:cubicBezTo>
                  <a:cubicBezTo>
                    <a:pt x="947" y="125"/>
                    <a:pt x="952" y="137"/>
                    <a:pt x="965" y="137"/>
                  </a:cubicBezTo>
                  <a:cubicBezTo>
                    <a:pt x="977" y="137"/>
                    <a:pt x="981" y="126"/>
                    <a:pt x="982" y="123"/>
                  </a:cubicBezTo>
                  <a:cubicBezTo>
                    <a:pt x="1005" y="134"/>
                    <a:pt x="1005" y="134"/>
                    <a:pt x="1005" y="134"/>
                  </a:cubicBezTo>
                  <a:cubicBezTo>
                    <a:pt x="1003" y="138"/>
                    <a:pt x="1001" y="142"/>
                    <a:pt x="997" y="146"/>
                  </a:cubicBezTo>
                  <a:cubicBezTo>
                    <a:pt x="995" y="148"/>
                    <a:pt x="993" y="150"/>
                    <a:pt x="991" y="151"/>
                  </a:cubicBezTo>
                  <a:cubicBezTo>
                    <a:pt x="1016" y="151"/>
                    <a:pt x="1016" y="151"/>
                    <a:pt x="1016" y="151"/>
                  </a:cubicBezTo>
                  <a:cubicBezTo>
                    <a:pt x="1016" y="72"/>
                    <a:pt x="1016" y="72"/>
                    <a:pt x="1016" y="72"/>
                  </a:cubicBezTo>
                  <a:cubicBezTo>
                    <a:pt x="1042" y="72"/>
                    <a:pt x="1042" y="72"/>
                    <a:pt x="1042" y="72"/>
                  </a:cubicBezTo>
                  <a:cubicBezTo>
                    <a:pt x="1042" y="134"/>
                    <a:pt x="1042" y="134"/>
                    <a:pt x="1042" y="134"/>
                  </a:cubicBezTo>
                  <a:cubicBezTo>
                    <a:pt x="1077" y="134"/>
                    <a:pt x="1077" y="134"/>
                    <a:pt x="1077" y="134"/>
                  </a:cubicBezTo>
                  <a:cubicBezTo>
                    <a:pt x="1077" y="151"/>
                    <a:pt x="1077" y="151"/>
                    <a:pt x="1077" y="151"/>
                  </a:cubicBezTo>
                  <a:cubicBezTo>
                    <a:pt x="1123" y="151"/>
                    <a:pt x="1123" y="151"/>
                    <a:pt x="1123" y="151"/>
                  </a:cubicBezTo>
                  <a:cubicBezTo>
                    <a:pt x="1123" y="0"/>
                    <a:pt x="1123" y="0"/>
                    <a:pt x="112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420182" y="514785"/>
              <a:ext cx="257986" cy="303133"/>
            </a:xfrm>
            <a:prstGeom prst="rect">
              <a:avLst/>
            </a:prstGeom>
          </p:spPr>
        </p:pic>
      </p:grp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287999" y="288000"/>
            <a:ext cx="5488958" cy="29304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80000"/>
              </a:lnSpc>
              <a:buNone/>
              <a:defRPr sz="1100" baseline="0">
                <a:solidFill>
                  <a:schemeClr val="bg1"/>
                </a:solidFill>
              </a:defRPr>
            </a:lvl1pPr>
            <a:lvl2pPr marL="0" indent="0">
              <a:lnSpc>
                <a:spcPct val="80000"/>
              </a:lnSpc>
              <a:buNone/>
              <a:defRPr sz="1100">
                <a:solidFill>
                  <a:schemeClr val="bg1"/>
                </a:solidFill>
              </a:defRPr>
            </a:lvl2pPr>
            <a:lvl3pPr marL="0" indent="0">
              <a:buNone/>
              <a:defRPr sz="1100">
                <a:solidFill>
                  <a:schemeClr val="tx1"/>
                </a:solidFill>
              </a:defRPr>
            </a:lvl3pPr>
            <a:lvl4pPr marL="0" indent="0">
              <a:buNone/>
              <a:defRPr sz="1100">
                <a:solidFill>
                  <a:schemeClr val="tx1"/>
                </a:solidFill>
              </a:defRPr>
            </a:lvl4pPr>
            <a:lvl5pPr marL="0" indent="0">
              <a:buNone/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FACULTY, SCHOOL, DEPARTMENT OR INSTITUTE NAME HERE</a:t>
            </a:r>
          </a:p>
          <a:p>
            <a:pPr lvl="1"/>
            <a:r>
              <a:rPr lang="en-US" dirty="0"/>
              <a:t>SECOND TIER INFORMATION HERE IF NEEDED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in ba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0" y="-1588"/>
            <a:ext cx="9144000" cy="741363"/>
            <a:chOff x="0" y="-1588"/>
            <a:chExt cx="9144000" cy="741363"/>
          </a:xfrm>
          <a:solidFill>
            <a:srgbClr val="D6D2C4"/>
          </a:solidFill>
        </p:grpSpPr>
        <p:sp>
          <p:nvSpPr>
            <p:cNvPr id="8" name="Freeform 5"/>
            <p:cNvSpPr>
              <a:spLocks/>
            </p:cNvSpPr>
            <p:nvPr/>
          </p:nvSpPr>
          <p:spPr bwMode="auto">
            <a:xfrm>
              <a:off x="0" y="-1588"/>
              <a:ext cx="9144000" cy="741363"/>
            </a:xfrm>
            <a:custGeom>
              <a:avLst/>
              <a:gdLst>
                <a:gd name="T0" fmla="*/ 0 w 1123"/>
                <a:gd name="T1" fmla="*/ 0 h 90"/>
                <a:gd name="T2" fmla="*/ 0 w 1123"/>
                <a:gd name="T3" fmla="*/ 90 h 90"/>
                <a:gd name="T4" fmla="*/ 957 w 1123"/>
                <a:gd name="T5" fmla="*/ 90 h 90"/>
                <a:gd name="T6" fmla="*/ 955 w 1123"/>
                <a:gd name="T7" fmla="*/ 89 h 90"/>
                <a:gd name="T8" fmla="*/ 949 w 1123"/>
                <a:gd name="T9" fmla="*/ 73 h 90"/>
                <a:gd name="T10" fmla="*/ 949 w 1123"/>
                <a:gd name="T11" fmla="*/ 43 h 90"/>
                <a:gd name="T12" fmla="*/ 966 w 1123"/>
                <a:gd name="T13" fmla="*/ 43 h 90"/>
                <a:gd name="T14" fmla="*/ 966 w 1123"/>
                <a:gd name="T15" fmla="*/ 74 h 90"/>
                <a:gd name="T16" fmla="*/ 967 w 1123"/>
                <a:gd name="T17" fmla="*/ 80 h 90"/>
                <a:gd name="T18" fmla="*/ 973 w 1123"/>
                <a:gd name="T19" fmla="*/ 82 h 90"/>
                <a:gd name="T20" fmla="*/ 978 w 1123"/>
                <a:gd name="T21" fmla="*/ 80 h 90"/>
                <a:gd name="T22" fmla="*/ 980 w 1123"/>
                <a:gd name="T23" fmla="*/ 74 h 90"/>
                <a:gd name="T24" fmla="*/ 980 w 1123"/>
                <a:gd name="T25" fmla="*/ 43 h 90"/>
                <a:gd name="T26" fmla="*/ 996 w 1123"/>
                <a:gd name="T27" fmla="*/ 43 h 90"/>
                <a:gd name="T28" fmla="*/ 996 w 1123"/>
                <a:gd name="T29" fmla="*/ 70 h 90"/>
                <a:gd name="T30" fmla="*/ 990 w 1123"/>
                <a:gd name="T31" fmla="*/ 89 h 90"/>
                <a:gd name="T32" fmla="*/ 988 w 1123"/>
                <a:gd name="T33" fmla="*/ 90 h 90"/>
                <a:gd name="T34" fmla="*/ 1012 w 1123"/>
                <a:gd name="T35" fmla="*/ 90 h 90"/>
                <a:gd name="T36" fmla="*/ 1002 w 1123"/>
                <a:gd name="T37" fmla="*/ 68 h 90"/>
                <a:gd name="T38" fmla="*/ 1028 w 1123"/>
                <a:gd name="T39" fmla="*/ 41 h 90"/>
                <a:gd name="T40" fmla="*/ 1048 w 1123"/>
                <a:gd name="T41" fmla="*/ 49 h 90"/>
                <a:gd name="T42" fmla="*/ 1052 w 1123"/>
                <a:gd name="T43" fmla="*/ 55 h 90"/>
                <a:gd name="T44" fmla="*/ 1039 w 1123"/>
                <a:gd name="T45" fmla="*/ 62 h 90"/>
                <a:gd name="T46" fmla="*/ 1028 w 1123"/>
                <a:gd name="T47" fmla="*/ 53 h 90"/>
                <a:gd name="T48" fmla="*/ 1022 w 1123"/>
                <a:gd name="T49" fmla="*/ 56 h 90"/>
                <a:gd name="T50" fmla="*/ 1018 w 1123"/>
                <a:gd name="T51" fmla="*/ 67 h 90"/>
                <a:gd name="T52" fmla="*/ 1028 w 1123"/>
                <a:gd name="T53" fmla="*/ 82 h 90"/>
                <a:gd name="T54" fmla="*/ 1039 w 1123"/>
                <a:gd name="T55" fmla="*/ 74 h 90"/>
                <a:gd name="T56" fmla="*/ 1052 w 1123"/>
                <a:gd name="T57" fmla="*/ 80 h 90"/>
                <a:gd name="T58" fmla="*/ 1047 w 1123"/>
                <a:gd name="T59" fmla="*/ 87 h 90"/>
                <a:gd name="T60" fmla="*/ 1044 w 1123"/>
                <a:gd name="T61" fmla="*/ 90 h 90"/>
                <a:gd name="T62" fmla="*/ 1059 w 1123"/>
                <a:gd name="T63" fmla="*/ 90 h 90"/>
                <a:gd name="T64" fmla="*/ 1059 w 1123"/>
                <a:gd name="T65" fmla="*/ 43 h 90"/>
                <a:gd name="T66" fmla="*/ 1075 w 1123"/>
                <a:gd name="T67" fmla="*/ 43 h 90"/>
                <a:gd name="T68" fmla="*/ 1075 w 1123"/>
                <a:gd name="T69" fmla="*/ 80 h 90"/>
                <a:gd name="T70" fmla="*/ 1096 w 1123"/>
                <a:gd name="T71" fmla="*/ 80 h 90"/>
                <a:gd name="T72" fmla="*/ 1096 w 1123"/>
                <a:gd name="T73" fmla="*/ 90 h 90"/>
                <a:gd name="T74" fmla="*/ 1123 w 1123"/>
                <a:gd name="T75" fmla="*/ 90 h 90"/>
                <a:gd name="T76" fmla="*/ 1123 w 1123"/>
                <a:gd name="T77" fmla="*/ 0 h 90"/>
                <a:gd name="T78" fmla="*/ 0 w 1123"/>
                <a:gd name="T7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123" h="90">
                  <a:moveTo>
                    <a:pt x="0" y="0"/>
                  </a:moveTo>
                  <a:cubicBezTo>
                    <a:pt x="0" y="90"/>
                    <a:pt x="0" y="90"/>
                    <a:pt x="0" y="90"/>
                  </a:cubicBezTo>
                  <a:cubicBezTo>
                    <a:pt x="957" y="90"/>
                    <a:pt x="957" y="90"/>
                    <a:pt x="957" y="90"/>
                  </a:cubicBezTo>
                  <a:cubicBezTo>
                    <a:pt x="956" y="90"/>
                    <a:pt x="955" y="89"/>
                    <a:pt x="955" y="89"/>
                  </a:cubicBezTo>
                  <a:cubicBezTo>
                    <a:pt x="950" y="84"/>
                    <a:pt x="950" y="78"/>
                    <a:pt x="949" y="73"/>
                  </a:cubicBezTo>
                  <a:cubicBezTo>
                    <a:pt x="949" y="43"/>
                    <a:pt x="949" y="43"/>
                    <a:pt x="949" y="43"/>
                  </a:cubicBezTo>
                  <a:cubicBezTo>
                    <a:pt x="966" y="43"/>
                    <a:pt x="966" y="43"/>
                    <a:pt x="966" y="43"/>
                  </a:cubicBezTo>
                  <a:cubicBezTo>
                    <a:pt x="966" y="74"/>
                    <a:pt x="966" y="74"/>
                    <a:pt x="966" y="74"/>
                  </a:cubicBezTo>
                  <a:cubicBezTo>
                    <a:pt x="966" y="76"/>
                    <a:pt x="966" y="79"/>
                    <a:pt x="967" y="80"/>
                  </a:cubicBezTo>
                  <a:cubicBezTo>
                    <a:pt x="969" y="82"/>
                    <a:pt x="971" y="82"/>
                    <a:pt x="973" y="82"/>
                  </a:cubicBezTo>
                  <a:cubicBezTo>
                    <a:pt x="975" y="82"/>
                    <a:pt x="977" y="81"/>
                    <a:pt x="978" y="80"/>
                  </a:cubicBezTo>
                  <a:cubicBezTo>
                    <a:pt x="979" y="79"/>
                    <a:pt x="980" y="76"/>
                    <a:pt x="980" y="74"/>
                  </a:cubicBezTo>
                  <a:cubicBezTo>
                    <a:pt x="980" y="43"/>
                    <a:pt x="980" y="43"/>
                    <a:pt x="980" y="43"/>
                  </a:cubicBezTo>
                  <a:cubicBezTo>
                    <a:pt x="996" y="43"/>
                    <a:pt x="996" y="43"/>
                    <a:pt x="996" y="43"/>
                  </a:cubicBezTo>
                  <a:cubicBezTo>
                    <a:pt x="996" y="70"/>
                    <a:pt x="996" y="70"/>
                    <a:pt x="996" y="70"/>
                  </a:cubicBezTo>
                  <a:cubicBezTo>
                    <a:pt x="996" y="75"/>
                    <a:pt x="996" y="83"/>
                    <a:pt x="990" y="89"/>
                  </a:cubicBezTo>
                  <a:cubicBezTo>
                    <a:pt x="989" y="89"/>
                    <a:pt x="989" y="90"/>
                    <a:pt x="988" y="90"/>
                  </a:cubicBezTo>
                  <a:cubicBezTo>
                    <a:pt x="1012" y="90"/>
                    <a:pt x="1012" y="90"/>
                    <a:pt x="1012" y="90"/>
                  </a:cubicBezTo>
                  <a:cubicBezTo>
                    <a:pt x="1005" y="85"/>
                    <a:pt x="1002" y="76"/>
                    <a:pt x="1002" y="68"/>
                  </a:cubicBezTo>
                  <a:cubicBezTo>
                    <a:pt x="1002" y="55"/>
                    <a:pt x="1011" y="41"/>
                    <a:pt x="1028" y="41"/>
                  </a:cubicBezTo>
                  <a:cubicBezTo>
                    <a:pt x="1035" y="41"/>
                    <a:pt x="1043" y="44"/>
                    <a:pt x="1048" y="49"/>
                  </a:cubicBezTo>
                  <a:cubicBezTo>
                    <a:pt x="1050" y="51"/>
                    <a:pt x="1051" y="53"/>
                    <a:pt x="1052" y="55"/>
                  </a:cubicBezTo>
                  <a:cubicBezTo>
                    <a:pt x="1039" y="62"/>
                    <a:pt x="1039" y="62"/>
                    <a:pt x="1039" y="62"/>
                  </a:cubicBezTo>
                  <a:cubicBezTo>
                    <a:pt x="1038" y="59"/>
                    <a:pt x="1035" y="53"/>
                    <a:pt x="1028" y="53"/>
                  </a:cubicBezTo>
                  <a:cubicBezTo>
                    <a:pt x="1025" y="53"/>
                    <a:pt x="1023" y="55"/>
                    <a:pt x="1022" y="56"/>
                  </a:cubicBezTo>
                  <a:cubicBezTo>
                    <a:pt x="1018" y="60"/>
                    <a:pt x="1018" y="65"/>
                    <a:pt x="1018" y="67"/>
                  </a:cubicBezTo>
                  <a:cubicBezTo>
                    <a:pt x="1018" y="75"/>
                    <a:pt x="1021" y="82"/>
                    <a:pt x="1028" y="82"/>
                  </a:cubicBezTo>
                  <a:cubicBezTo>
                    <a:pt x="1036" y="82"/>
                    <a:pt x="1038" y="75"/>
                    <a:pt x="1039" y="74"/>
                  </a:cubicBezTo>
                  <a:cubicBezTo>
                    <a:pt x="1052" y="80"/>
                    <a:pt x="1052" y="80"/>
                    <a:pt x="1052" y="80"/>
                  </a:cubicBezTo>
                  <a:cubicBezTo>
                    <a:pt x="1051" y="83"/>
                    <a:pt x="1050" y="85"/>
                    <a:pt x="1047" y="87"/>
                  </a:cubicBezTo>
                  <a:cubicBezTo>
                    <a:pt x="1046" y="88"/>
                    <a:pt x="1045" y="89"/>
                    <a:pt x="1044" y="90"/>
                  </a:cubicBezTo>
                  <a:cubicBezTo>
                    <a:pt x="1059" y="90"/>
                    <a:pt x="1059" y="90"/>
                    <a:pt x="1059" y="90"/>
                  </a:cubicBezTo>
                  <a:cubicBezTo>
                    <a:pt x="1059" y="43"/>
                    <a:pt x="1059" y="43"/>
                    <a:pt x="1059" y="43"/>
                  </a:cubicBezTo>
                  <a:cubicBezTo>
                    <a:pt x="1075" y="43"/>
                    <a:pt x="1075" y="43"/>
                    <a:pt x="1075" y="43"/>
                  </a:cubicBezTo>
                  <a:cubicBezTo>
                    <a:pt x="1075" y="80"/>
                    <a:pt x="1075" y="80"/>
                    <a:pt x="1075" y="80"/>
                  </a:cubicBezTo>
                  <a:cubicBezTo>
                    <a:pt x="1096" y="80"/>
                    <a:pt x="1096" y="80"/>
                    <a:pt x="1096" y="80"/>
                  </a:cubicBezTo>
                  <a:cubicBezTo>
                    <a:pt x="1096" y="90"/>
                    <a:pt x="1096" y="90"/>
                    <a:pt x="1096" y="90"/>
                  </a:cubicBezTo>
                  <a:cubicBezTo>
                    <a:pt x="1123" y="90"/>
                    <a:pt x="1123" y="90"/>
                    <a:pt x="1123" y="90"/>
                  </a:cubicBezTo>
                  <a:cubicBezTo>
                    <a:pt x="1123" y="0"/>
                    <a:pt x="1123" y="0"/>
                    <a:pt x="112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524000" y="360000"/>
              <a:ext cx="147064" cy="172800"/>
            </a:xfrm>
            <a:prstGeom prst="rect">
              <a:avLst/>
            </a:prstGeom>
            <a:noFill/>
          </p:spPr>
        </p:pic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99F08B2-6B64-FB44-B754-1BE4FEDB72D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B53F1-911B-F745-BD66-11EC17F59F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7491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reframe banner">
    <p:bg>
      <p:bgPr>
        <a:solidFill>
          <a:schemeClr val="tx1">
            <a:lumMod val="50000"/>
            <a:lumOff val="50000"/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038713"/>
            <a:ext cx="7886700" cy="678815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2012185"/>
            <a:ext cx="3886200" cy="262053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2012185"/>
            <a:ext cx="3886200" cy="26205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4658"/>
            <a:ext cx="9144000" cy="409398"/>
          </a:xfrm>
          <a:prstGeom prst="rect">
            <a:avLst/>
          </a:prstGeom>
        </p:spPr>
      </p:pic>
      <p:sp>
        <p:nvSpPr>
          <p:cNvPr id="9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216000" y="216000"/>
            <a:ext cx="5488958" cy="29304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80000"/>
              </a:lnSpc>
              <a:buNone/>
              <a:defRPr sz="1100" baseline="0">
                <a:solidFill>
                  <a:schemeClr val="tx1"/>
                </a:solidFill>
              </a:defRPr>
            </a:lvl1pPr>
            <a:lvl2pPr marL="0" indent="0">
              <a:lnSpc>
                <a:spcPct val="80000"/>
              </a:lnSpc>
              <a:buNone/>
              <a:defRPr sz="1100">
                <a:solidFill>
                  <a:schemeClr val="tx1"/>
                </a:solidFill>
              </a:defRPr>
            </a:lvl2pPr>
            <a:lvl3pPr marL="0" indent="0">
              <a:buNone/>
              <a:defRPr sz="1100">
                <a:solidFill>
                  <a:schemeClr val="tx1"/>
                </a:solidFill>
              </a:defRPr>
            </a:lvl3pPr>
            <a:lvl4pPr marL="0" indent="0">
              <a:buNone/>
              <a:defRPr sz="1100">
                <a:solidFill>
                  <a:schemeClr val="tx1"/>
                </a:solidFill>
              </a:defRPr>
            </a:lvl4pPr>
            <a:lvl5pPr marL="0" indent="0">
              <a:buNone/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FACULTY, SCHOOL, DEPARTMENT OR INSTITUTE NAME HERE</a:t>
            </a:r>
          </a:p>
          <a:p>
            <a:pPr lvl="1"/>
            <a:r>
              <a:rPr lang="en-US" dirty="0"/>
              <a:t>SECOND TIER INFORMATION HERE IF NEEDED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 userDrawn="1"/>
        </p:nvSpPr>
        <p:spPr>
          <a:xfrm>
            <a:off x="165187" y="165584"/>
            <a:ext cx="3216840" cy="7049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12700"/>
            <a:endParaRPr lang="en-GB" sz="10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0822761-30E1-5642-BB2B-18FE1FD8F3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885967" y="4757535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6B53F1-911B-F745-BD66-11EC17F59F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035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7" r:id="rId1"/>
    <p:sldLayoutId id="2147483811" r:id="rId2"/>
    <p:sldLayoutId id="2147483813" r:id="rId3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90000" indent="-9000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800" b="1" kern="1200">
          <a:solidFill>
            <a:schemeClr val="tx1"/>
          </a:solidFill>
          <a:latin typeface="Arial" charset="0"/>
          <a:ea typeface="Arial" charset="0"/>
          <a:cs typeface="Arial" charset="0"/>
        </a:defRPr>
      </a:lvl1pPr>
      <a:lvl2pPr marL="90000" indent="-9000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2pPr>
      <a:lvl3pPr marL="90000" indent="-9000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b="1" kern="1200">
          <a:solidFill>
            <a:schemeClr val="tx1"/>
          </a:solidFill>
          <a:latin typeface="Arial" charset="0"/>
          <a:ea typeface="Arial" charset="0"/>
          <a:cs typeface="Arial" charset="0"/>
        </a:defRPr>
      </a:lvl3pPr>
      <a:lvl4pPr marL="90000" indent="-9000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4pPr>
      <a:lvl5pPr marL="90000" indent="-9000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000" b="1" kern="1200">
          <a:solidFill>
            <a:schemeClr val="tx1"/>
          </a:solidFill>
          <a:latin typeface="Arial" charset="0"/>
          <a:ea typeface="Arial" charset="0"/>
          <a:cs typeface="Arial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hyperlink" Target="https://gm2-docdb.fnal.gov/cgi-bin/private/ShowDocument?docid=16444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gif"/><Relationship Id="rId3" Type="http://schemas.openxmlformats.org/officeDocument/2006/relationships/image" Target="../media/image47.png"/><Relationship Id="rId7" Type="http://schemas.openxmlformats.org/officeDocument/2006/relationships/image" Target="../media/image50.png"/><Relationship Id="rId12" Type="http://schemas.openxmlformats.org/officeDocument/2006/relationships/image" Target="../media/image5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53.png"/><Relationship Id="rId5" Type="http://schemas.openxmlformats.org/officeDocument/2006/relationships/image" Target="../media/image49.png"/><Relationship Id="rId10" Type="http://schemas.openxmlformats.org/officeDocument/2006/relationships/image" Target="../media/image52.gif"/><Relationship Id="rId4" Type="http://schemas.openxmlformats.org/officeDocument/2006/relationships/image" Target="../media/image48.png"/><Relationship Id="rId9" Type="http://schemas.openxmlformats.org/officeDocument/2006/relationships/image" Target="../media/image51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eur01.safelinks.protection.outlook.com/?url=https%3A%2F%2Fgm2-docdb.fnal.gov%2Fcgi-bin%2Fprivate%2FShowDocument%3Fdocid%3D17009&amp;data=02%7C01%7Csamuel.grant.18%40ucl.ac.uk%7C564cd9f519514e3f31db08d6cd782e15%7C1faf88fea9984c5b93c9210a11d9a5c2%7C0%7C0%7C636922313387210955&amp;sdata=aabmzvcVxCWQt1bUgO2W5BaPUyA%2BWYQlYcwGzaDX%2B00%3D&amp;reserved=0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gm2-docdb.fnal.gov/cgi-bin/private/ShowDocument?docid=12263&amp;version=1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emf"/><Relationship Id="rId4" Type="http://schemas.openxmlformats.org/officeDocument/2006/relationships/image" Target="../media/image17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525780" y="1529596"/>
            <a:ext cx="7886700" cy="3325903"/>
          </a:xfrm>
        </p:spPr>
        <p:txBody>
          <a:bodyPr/>
          <a:lstStyle/>
          <a:p>
            <a:pPr algn="ctr"/>
            <a:br>
              <a:rPr lang="en-GB" dirty="0"/>
            </a:br>
            <a:r>
              <a:rPr lang="en-GB" dirty="0"/>
              <a:t>Gain correction with the E/p ratio </a:t>
            </a:r>
            <a:br>
              <a:rPr lang="en-GB" dirty="0"/>
            </a:br>
            <a:r>
              <a:rPr lang="en-GB" sz="2800" dirty="0">
                <a:solidFill>
                  <a:schemeClr val="tx1"/>
                </a:solidFill>
              </a:rPr>
              <a:t>Muons Meeting</a:t>
            </a:r>
            <a:br>
              <a:rPr lang="en-GB" sz="2400" dirty="0">
                <a:solidFill>
                  <a:schemeClr val="tx1"/>
                </a:solidFill>
              </a:rPr>
            </a:br>
            <a:br>
              <a:rPr lang="en-GB" sz="2400" dirty="0">
                <a:solidFill>
                  <a:schemeClr val="tx1"/>
                </a:solidFill>
              </a:rPr>
            </a:br>
            <a:r>
              <a:rPr lang="en-US" sz="2000" dirty="0">
                <a:solidFill>
                  <a:schemeClr val="tx1"/>
                </a:solidFill>
              </a:rPr>
              <a:t>Sam Grant </a:t>
            </a:r>
            <a:br>
              <a:rPr lang="en-GB" sz="2000" dirty="0"/>
            </a:br>
            <a:br>
              <a:rPr lang="en-US" sz="2000" dirty="0">
                <a:solidFill>
                  <a:schemeClr val="tx1"/>
                </a:solidFill>
              </a:rPr>
            </a:br>
            <a:r>
              <a:rPr lang="en-US" sz="2000" dirty="0">
                <a:solidFill>
                  <a:schemeClr val="tx1"/>
                </a:solidFill>
              </a:rPr>
              <a:t>17</a:t>
            </a:r>
            <a:r>
              <a:rPr lang="en-US" sz="2000" baseline="30000" dirty="0">
                <a:solidFill>
                  <a:schemeClr val="tx1"/>
                </a:solidFill>
              </a:rPr>
              <a:t>th</a:t>
            </a:r>
            <a:r>
              <a:rPr lang="en-US" sz="2000" dirty="0">
                <a:solidFill>
                  <a:schemeClr val="tx1"/>
                </a:solidFill>
              </a:rPr>
              <a:t> May 2019</a:t>
            </a:r>
            <a:br>
              <a:rPr lang="en-US" dirty="0"/>
            </a:br>
            <a:br>
              <a:rPr lang="en-GB" dirty="0"/>
            </a:br>
            <a:r>
              <a:rPr lang="en-GB" dirty="0">
                <a:solidFill>
                  <a:srgbClr val="FF0000"/>
                </a:solidFill>
              </a:rPr>
              <a:t> </a:t>
            </a:r>
            <a:br>
              <a:rPr lang="en-GB" dirty="0"/>
            </a:br>
            <a:br>
              <a:rPr lang="en-US" dirty="0"/>
            </a:br>
            <a:endParaRPr lang="en-US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77581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6C5416C-9739-2F46-98DD-0F89AF48D5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B53F1-911B-F745-BD66-11EC17F59F6C}" type="slidenum">
              <a:rPr lang="en-US" smtClean="0"/>
              <a:t>9</a:t>
            </a:fld>
            <a:endParaRPr lang="en-US"/>
          </a:p>
        </p:txBody>
      </p:sp>
      <p:pic>
        <p:nvPicPr>
          <p:cNvPr id="17" name="Picture 16" descr="A screenshot of a cell phone&#10;&#10;Description automatically generated">
            <a:extLst>
              <a:ext uri="{FF2B5EF4-FFF2-40B4-BE49-F238E27FC236}">
                <a16:creationId xmlns:a16="http://schemas.microsoft.com/office/drawing/2014/main" id="{9117545A-A4AB-CD4F-8637-5C52620402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408" y="738146"/>
            <a:ext cx="3185086" cy="2160000"/>
          </a:xfrm>
          <a:prstGeom prst="rect">
            <a:avLst/>
          </a:prstGeom>
        </p:spPr>
      </p:pic>
      <p:pic>
        <p:nvPicPr>
          <p:cNvPr id="19" name="Picture 18" descr="A screenshot of a cell phone&#10;&#10;Description automatically generated">
            <a:extLst>
              <a:ext uri="{FF2B5EF4-FFF2-40B4-BE49-F238E27FC236}">
                <a16:creationId xmlns:a16="http://schemas.microsoft.com/office/drawing/2014/main" id="{83E52197-3105-7448-9A5F-5D6D79F158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8379" y="769570"/>
            <a:ext cx="3185086" cy="2160000"/>
          </a:xfrm>
          <a:prstGeom prst="rect">
            <a:avLst/>
          </a:prstGeom>
        </p:spPr>
      </p:pic>
      <p:pic>
        <p:nvPicPr>
          <p:cNvPr id="21" name="Picture 20" descr="A screenshot of a cell phone&#10;&#10;Description automatically generated">
            <a:extLst>
              <a:ext uri="{FF2B5EF4-FFF2-40B4-BE49-F238E27FC236}">
                <a16:creationId xmlns:a16="http://schemas.microsoft.com/office/drawing/2014/main" id="{78B5BE37-F1D0-D441-998A-124F6DDB36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053" y="2929570"/>
            <a:ext cx="3185086" cy="2160000"/>
          </a:xfrm>
          <a:prstGeom prst="rect">
            <a:avLst/>
          </a:prstGeom>
        </p:spPr>
      </p:pic>
      <p:pic>
        <p:nvPicPr>
          <p:cNvPr id="23" name="Picture 22" descr="A screenshot of a cell phone&#10;&#10;Description automatically generated">
            <a:extLst>
              <a:ext uri="{FF2B5EF4-FFF2-40B4-BE49-F238E27FC236}">
                <a16:creationId xmlns:a16="http://schemas.microsoft.com/office/drawing/2014/main" id="{8AA7DDE1-E238-C14D-BF6A-F422232CD0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8379" y="2983500"/>
            <a:ext cx="3185086" cy="2160000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D967EED-EF3A-D842-AFFA-7D509BD670D6}"/>
              </a:ext>
            </a:extLst>
          </p:cNvPr>
          <p:cNvCxnSpPr/>
          <p:nvPr/>
        </p:nvCxnSpPr>
        <p:spPr>
          <a:xfrm>
            <a:off x="4565581" y="1024129"/>
            <a:ext cx="0" cy="373340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E1D7B61-5B7D-B140-99D2-F66EA65F2EB2}"/>
              </a:ext>
            </a:extLst>
          </p:cNvPr>
          <p:cNvSpPr txBox="1"/>
          <p:nvPr/>
        </p:nvSpPr>
        <p:spPr>
          <a:xfrm>
            <a:off x="2095936" y="37885"/>
            <a:ext cx="49521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Next step: do this crystal by crystal and compared with laser results</a:t>
            </a:r>
          </a:p>
        </p:txBody>
      </p:sp>
    </p:spTree>
    <p:extLst>
      <p:ext uri="{BB962C8B-B14F-4D97-AF65-F5344CB8AC3E}">
        <p14:creationId xmlns:p14="http://schemas.microsoft.com/office/powerpoint/2010/main" val="8940552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6C5416C-9739-2F46-98DD-0F89AF48D5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B53F1-911B-F745-BD66-11EC17F59F6C}" type="slidenum">
              <a:rPr lang="en-US" smtClean="0"/>
              <a:t>10</a:t>
            </a:fld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ED370EE-3A46-BC40-9471-8A48C1C28D04}"/>
              </a:ext>
            </a:extLst>
          </p:cNvPr>
          <p:cNvSpPr txBox="1"/>
          <p:nvPr/>
        </p:nvSpPr>
        <p:spPr>
          <a:xfrm>
            <a:off x="1777542" y="177876"/>
            <a:ext cx="5588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Scatter plots: E/p results and laser results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13B09DC8-20FB-E14A-93A1-F996C54433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7542" y="765981"/>
            <a:ext cx="3185085" cy="2160000"/>
          </a:xfrm>
          <a:prstGeom prst="rect">
            <a:avLst/>
          </a:prstGeom>
        </p:spPr>
      </p:pic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6B77D68F-4389-B442-A04C-B8B3CFE0CD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2627" y="782573"/>
            <a:ext cx="3185085" cy="2160000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0957198E-F409-A14C-B082-26528AE21E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7542" y="2968651"/>
            <a:ext cx="3185085" cy="2160000"/>
          </a:xfrm>
          <a:prstGeom prst="rect">
            <a:avLst/>
          </a:prstGeom>
        </p:spPr>
      </p:pic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4BF57C9C-E769-A44B-8310-6086C08C95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62627" y="3001835"/>
            <a:ext cx="3185085" cy="216000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73EE198-8495-334B-AA6D-F615E995B23A}"/>
              </a:ext>
            </a:extLst>
          </p:cNvPr>
          <p:cNvCxnSpPr/>
          <p:nvPr/>
        </p:nvCxnSpPr>
        <p:spPr>
          <a:xfrm>
            <a:off x="433137" y="2959164"/>
            <a:ext cx="816543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953735D6-B031-4F4C-AF7E-B6582EF5C5C9}"/>
              </a:ext>
            </a:extLst>
          </p:cNvPr>
          <p:cNvSpPr txBox="1"/>
          <p:nvPr/>
        </p:nvSpPr>
        <p:spPr>
          <a:xfrm>
            <a:off x="269904" y="1615148"/>
            <a:ext cx="17987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E/p ratio: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6E80137-232A-8042-885E-8E4559AA6A8C}"/>
              </a:ext>
            </a:extLst>
          </p:cNvPr>
          <p:cNvSpPr txBox="1"/>
          <p:nvPr/>
        </p:nvSpPr>
        <p:spPr>
          <a:xfrm>
            <a:off x="269904" y="3800530"/>
            <a:ext cx="13375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Laser</a:t>
            </a:r>
            <a:r>
              <a:rPr lang="en-US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32213511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6C5416C-9739-2F46-98DD-0F89AF48D5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B53F1-911B-F745-BD66-11EC17F59F6C}" type="slidenum">
              <a:rPr lang="en-US" smtClean="0"/>
              <a:t>11</a:t>
            </a:fld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ED370EE-3A46-BC40-9471-8A48C1C28D04}"/>
              </a:ext>
            </a:extLst>
          </p:cNvPr>
          <p:cNvSpPr txBox="1"/>
          <p:nvPr/>
        </p:nvSpPr>
        <p:spPr>
          <a:xfrm>
            <a:off x="1777542" y="177876"/>
            <a:ext cx="5588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2D plots: E/p results and laser results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73EE198-8495-334B-AA6D-F615E995B23A}"/>
              </a:ext>
            </a:extLst>
          </p:cNvPr>
          <p:cNvCxnSpPr>
            <a:cxnSpLocks/>
          </p:cNvCxnSpPr>
          <p:nvPr/>
        </p:nvCxnSpPr>
        <p:spPr>
          <a:xfrm>
            <a:off x="235268" y="2738100"/>
            <a:ext cx="867346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953735D6-B031-4F4C-AF7E-B6582EF5C5C9}"/>
              </a:ext>
            </a:extLst>
          </p:cNvPr>
          <p:cNvSpPr txBox="1"/>
          <p:nvPr/>
        </p:nvSpPr>
        <p:spPr>
          <a:xfrm>
            <a:off x="244205" y="678276"/>
            <a:ext cx="17987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E/p ratio: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6E80137-232A-8042-885E-8E4559AA6A8C}"/>
              </a:ext>
            </a:extLst>
          </p:cNvPr>
          <p:cNvSpPr txBox="1"/>
          <p:nvPr/>
        </p:nvSpPr>
        <p:spPr>
          <a:xfrm>
            <a:off x="244205" y="2728722"/>
            <a:ext cx="13375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Laser</a:t>
            </a:r>
            <a:r>
              <a:rPr lang="en-US" dirty="0"/>
              <a:t>: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2E6D9520-62FF-5A4F-95BA-11A4385DD4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82" y="3254673"/>
            <a:ext cx="2123389" cy="1440000"/>
          </a:xfrm>
          <a:prstGeom prst="rect">
            <a:avLst/>
          </a:prstGeom>
        </p:spPr>
      </p:pic>
      <p:pic>
        <p:nvPicPr>
          <p:cNvPr id="42" name="Picture 41" descr="A screenshot of a cell phone&#10;&#10;Description automatically generated">
            <a:extLst>
              <a:ext uri="{FF2B5EF4-FFF2-40B4-BE49-F238E27FC236}">
                <a16:creationId xmlns:a16="http://schemas.microsoft.com/office/drawing/2014/main" id="{FD9E9661-BB08-F34A-8F8E-C1BBD26A5C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82" y="1131750"/>
            <a:ext cx="2123389" cy="144000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52FEE110-6758-E44A-80F2-BCFE429310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4706" y="3254673"/>
            <a:ext cx="2123389" cy="1440000"/>
          </a:xfrm>
          <a:prstGeom prst="rect">
            <a:avLst/>
          </a:prstGeom>
        </p:spPr>
      </p:pic>
      <p:pic>
        <p:nvPicPr>
          <p:cNvPr id="46" name="Picture 45" descr="A screenshot of a cell phone&#10;&#10;Description automatically generated">
            <a:extLst>
              <a:ext uri="{FF2B5EF4-FFF2-40B4-BE49-F238E27FC236}">
                <a16:creationId xmlns:a16="http://schemas.microsoft.com/office/drawing/2014/main" id="{5D3B55F6-190B-524F-8230-BE84CEA8F0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14706" y="1162686"/>
            <a:ext cx="2123389" cy="1440000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6BDC2074-2953-3D40-8768-7051723A6C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99619" y="3240076"/>
            <a:ext cx="2123389" cy="1440000"/>
          </a:xfrm>
          <a:prstGeom prst="rect">
            <a:avLst/>
          </a:prstGeom>
        </p:spPr>
      </p:pic>
      <p:pic>
        <p:nvPicPr>
          <p:cNvPr id="50" name="Picture 49" descr="A screenshot of a cell phone&#10;&#10;Description automatically generated">
            <a:extLst>
              <a:ext uri="{FF2B5EF4-FFF2-40B4-BE49-F238E27FC236}">
                <a16:creationId xmlns:a16="http://schemas.microsoft.com/office/drawing/2014/main" id="{836481AE-CE4E-DC4F-A020-28209DC3CA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48294" y="1157263"/>
            <a:ext cx="2123389" cy="1440000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557FBB26-E881-DE4E-8199-EDF45D42343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14749" y="3240076"/>
            <a:ext cx="2123389" cy="1440000"/>
          </a:xfrm>
          <a:prstGeom prst="rect">
            <a:avLst/>
          </a:prstGeom>
        </p:spPr>
      </p:pic>
      <p:pic>
        <p:nvPicPr>
          <p:cNvPr id="54" name="Picture 53" descr="A screenshot of a cell phone&#10;&#10;Description automatically generated">
            <a:extLst>
              <a:ext uri="{FF2B5EF4-FFF2-40B4-BE49-F238E27FC236}">
                <a16:creationId xmlns:a16="http://schemas.microsoft.com/office/drawing/2014/main" id="{65E24BDF-6223-EC40-8777-8E1A738FAD3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89353" y="1165739"/>
            <a:ext cx="2123389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0741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805F201-98FA-9347-A047-7C403F1900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B53F1-911B-F745-BD66-11EC17F59F6C}" type="slidenum">
              <a:rPr lang="en-US" smtClean="0"/>
              <a:t>12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5A2F0A5-67EE-D94B-9C7B-DBFF13229BE8}"/>
              </a:ext>
            </a:extLst>
          </p:cNvPr>
          <p:cNvSpPr txBox="1"/>
          <p:nvPr/>
        </p:nvSpPr>
        <p:spPr>
          <a:xfrm>
            <a:off x="1603437" y="51089"/>
            <a:ext cx="5588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Differences between laser and E/p results</a:t>
            </a:r>
          </a:p>
        </p:txBody>
      </p:sp>
      <p:pic>
        <p:nvPicPr>
          <p:cNvPr id="30" name="Picture 29" descr="A screenshot of a cell phone&#10;&#10;Description automatically generated">
            <a:extLst>
              <a:ext uri="{FF2B5EF4-FFF2-40B4-BE49-F238E27FC236}">
                <a16:creationId xmlns:a16="http://schemas.microsoft.com/office/drawing/2014/main" id="{6C7F01A2-9BE5-A040-82BA-913B2DDF0A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9419" y="808134"/>
            <a:ext cx="2654237" cy="1800000"/>
          </a:xfrm>
          <a:prstGeom prst="rect">
            <a:avLst/>
          </a:prstGeom>
        </p:spPr>
      </p:pic>
      <p:pic>
        <p:nvPicPr>
          <p:cNvPr id="32" name="Picture 31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7DE669D7-CEB6-4743-AE1F-1D02D5BF29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8485" y="2957535"/>
            <a:ext cx="2654237" cy="18000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A36E2315-F3B8-9648-A651-B66DDC578B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9721" y="808134"/>
            <a:ext cx="2654237" cy="1800000"/>
          </a:xfrm>
          <a:prstGeom prst="rect">
            <a:avLst/>
          </a:prstGeom>
        </p:spPr>
      </p:pic>
      <p:pic>
        <p:nvPicPr>
          <p:cNvPr id="36" name="Picture 35" descr="A screenshot of a cell phone&#10;&#10;Description automatically generated">
            <a:extLst>
              <a:ext uri="{FF2B5EF4-FFF2-40B4-BE49-F238E27FC236}">
                <a16:creationId xmlns:a16="http://schemas.microsoft.com/office/drawing/2014/main" id="{6AC32C83-2C06-0740-82E3-6125514AB6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29720" y="2995847"/>
            <a:ext cx="2654237" cy="1800000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FDCC5C62-9329-1C4B-9F32-FC4BD72A1E6C}"/>
              </a:ext>
            </a:extLst>
          </p:cNvPr>
          <p:cNvSpPr/>
          <p:nvPr/>
        </p:nvSpPr>
        <p:spPr>
          <a:xfrm>
            <a:off x="1249419" y="4755173"/>
            <a:ext cx="278794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dirty="0">
                <a:latin typeface="Menlo" panose="020B0609030804020204" pitchFamily="49" charset="0"/>
              </a:rPr>
              <a:t>Mean difference = 0.00529655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B1E4104-C15B-F644-893E-3789F04A2FBB}"/>
              </a:ext>
            </a:extLst>
          </p:cNvPr>
          <p:cNvSpPr/>
          <p:nvPr/>
        </p:nvSpPr>
        <p:spPr>
          <a:xfrm>
            <a:off x="1208687" y="2648312"/>
            <a:ext cx="269496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dirty="0">
                <a:latin typeface="Menlo" panose="020B0609030804020204" pitchFamily="49" charset="0"/>
              </a:rPr>
              <a:t>Mean difference = 0.0142067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2798575-044E-FB46-AD1E-369CB5E2B0B0}"/>
              </a:ext>
            </a:extLst>
          </p:cNvPr>
          <p:cNvSpPr/>
          <p:nvPr/>
        </p:nvSpPr>
        <p:spPr>
          <a:xfrm>
            <a:off x="5129721" y="2648312"/>
            <a:ext cx="278794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dirty="0">
                <a:latin typeface="Menlo" panose="020B0609030804020204" pitchFamily="49" charset="0"/>
              </a:rPr>
              <a:t>Mean difference = 4.18167 us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BCF94D5-886F-F748-8321-654B27F7FD90}"/>
              </a:ext>
            </a:extLst>
          </p:cNvPr>
          <p:cNvSpPr/>
          <p:nvPr/>
        </p:nvSpPr>
        <p:spPr>
          <a:xfrm>
            <a:off x="5106638" y="4795847"/>
            <a:ext cx="278794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dirty="0">
                <a:latin typeface="Menlo" panose="020B0609030804020204" pitchFamily="49" charset="0"/>
              </a:rPr>
              <a:t>Mean difference = 5.11914 us</a:t>
            </a:r>
          </a:p>
        </p:txBody>
      </p:sp>
    </p:spTree>
    <p:extLst>
      <p:ext uri="{BB962C8B-B14F-4D97-AF65-F5344CB8AC3E}">
        <p14:creationId xmlns:p14="http://schemas.microsoft.com/office/powerpoint/2010/main" val="28182012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805F201-98FA-9347-A047-7C403F1900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B53F1-911B-F745-BD66-11EC17F59F6C}" type="slidenum">
              <a:rPr lang="en-US" smtClean="0"/>
              <a:t>13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5A2F0A5-67EE-D94B-9C7B-DBFF13229BE8}"/>
              </a:ext>
            </a:extLst>
          </p:cNvPr>
          <p:cNvSpPr txBox="1"/>
          <p:nvPr/>
        </p:nvSpPr>
        <p:spPr>
          <a:xfrm>
            <a:off x="1603437" y="51089"/>
            <a:ext cx="5588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Summary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6C8E7F-48BA-9949-A432-579FF76E24BE}"/>
              </a:ext>
            </a:extLst>
          </p:cNvPr>
          <p:cNvSpPr txBox="1"/>
          <p:nvPr/>
        </p:nvSpPr>
        <p:spPr>
          <a:xfrm>
            <a:off x="818941" y="1728316"/>
            <a:ext cx="750611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 still have a bit of work to do here, but I hope to tie up the loose ends pretty quickly (this week really)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effect is real, and confirms what the laser reports.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I’m ultimately limited by stats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33380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628650" y="1941579"/>
            <a:ext cx="7886700" cy="3325903"/>
          </a:xfrm>
        </p:spPr>
        <p:txBody>
          <a:bodyPr/>
          <a:lstStyle/>
          <a:p>
            <a:pPr algn="ctr"/>
            <a:br>
              <a:rPr lang="en-US" dirty="0"/>
            </a:br>
            <a:r>
              <a:rPr lang="en-US" dirty="0"/>
              <a:t>BACKUP</a:t>
            </a:r>
            <a:br>
              <a:rPr lang="en-GB" dirty="0"/>
            </a:br>
            <a:br>
              <a:rPr lang="en-US" dirty="0"/>
            </a:br>
            <a:br>
              <a:rPr lang="en-GB" dirty="0"/>
            </a:br>
            <a:r>
              <a:rPr lang="en-GB" dirty="0">
                <a:solidFill>
                  <a:srgbClr val="FF0000"/>
                </a:solidFill>
              </a:rPr>
              <a:t> </a:t>
            </a:r>
            <a:br>
              <a:rPr lang="en-GB" dirty="0"/>
            </a:br>
            <a:br>
              <a:rPr lang="en-US" dirty="0"/>
            </a:br>
            <a:endParaRPr lang="en-US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47727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46EBD4-CBB2-7F47-9287-D089A60762FC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200633" y="1112361"/>
            <a:ext cx="8662014" cy="4031139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000" b="0" dirty="0"/>
              <a:t>Make 2D plots of E/p vs t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b="0" dirty="0"/>
              <a:t>Fit y-projections of each x-bin with gaussians, and plot the gaussian mean and it’s error (a better alternative to a profile)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b="0" dirty="0"/>
              <a:t>Separate tracks according to breaker board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b="0" dirty="0"/>
              <a:t>Require 1 crystal hit per track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b="0" dirty="0"/>
              <a:t>Fit resulting distribution to extract the recovery time and gain sag amplitude with function: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b="0" dirty="0"/>
              <a:t>Repeat process on a crystal by crystal basis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b="0" dirty="0"/>
              <a:t>Compare with laser results</a:t>
            </a:r>
          </a:p>
          <a:p>
            <a:pPr marL="0" indent="0">
              <a:buNone/>
            </a:pPr>
            <a:endParaRPr lang="en-US" sz="2400" b="0" dirty="0"/>
          </a:p>
          <a:p>
            <a:pPr marL="342900" indent="-342900">
              <a:buFont typeface="+mj-lt"/>
              <a:buAutoNum type="arabicPeriod"/>
            </a:pPr>
            <a:endParaRPr lang="en-US" sz="2400" b="0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3034D8-AB5B-EF44-97F5-F7DDE682EA60}"/>
              </a:ext>
            </a:extLst>
          </p:cNvPr>
          <p:cNvSpPr txBox="1"/>
          <p:nvPr/>
        </p:nvSpPr>
        <p:spPr>
          <a:xfrm>
            <a:off x="3104147" y="126940"/>
            <a:ext cx="29357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Method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6C5416C-9739-2F46-98DD-0F89AF48D5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B53F1-911B-F745-BD66-11EC17F59F6C}" type="slidenum">
              <a:rPr lang="en-US" smtClean="0"/>
              <a:t>15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C914BB-F694-C54E-9924-A112BAC0FB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3449" y="3224242"/>
            <a:ext cx="1790700" cy="24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9588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23034D8-AB5B-EF44-97F5-F7DDE682EA60}"/>
              </a:ext>
            </a:extLst>
          </p:cNvPr>
          <p:cNvSpPr txBox="1"/>
          <p:nvPr/>
        </p:nvSpPr>
        <p:spPr>
          <a:xfrm>
            <a:off x="3104147" y="126940"/>
            <a:ext cx="29357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Details!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6C5416C-9739-2F46-98DD-0F89AF48D5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B53F1-911B-F745-BD66-11EC17F59F6C}" type="slidenum">
              <a:rPr lang="en-US" smtClean="0"/>
              <a:t>16</a:t>
            </a:fld>
            <a:endParaRPr lang="en-US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E6876D01-629D-6B43-A222-C0C0B0F1A0EC}"/>
              </a:ext>
            </a:extLst>
          </p:cNvPr>
          <p:cNvSpPr txBox="1">
            <a:spLocks/>
          </p:cNvSpPr>
          <p:nvPr/>
        </p:nvSpPr>
        <p:spPr>
          <a:xfrm>
            <a:off x="171250" y="593925"/>
            <a:ext cx="8972750" cy="4289573"/>
          </a:xfrm>
          <a:prstGeom prst="rect">
            <a:avLst/>
          </a:prstGeom>
        </p:spPr>
        <p:txBody>
          <a:bodyPr>
            <a:normAutofit fontScale="25000" lnSpcReduction="20000"/>
          </a:bodyPr>
          <a:lstStyle>
            <a:lvl1pPr marL="90000" indent="-9000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800" b="1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90000" indent="-9000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90000" indent="-9000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b="1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90000" indent="-9000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90000" indent="-9000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00" b="1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endParaRPr lang="en-US" sz="4800" dirty="0"/>
          </a:p>
          <a:p>
            <a:pPr>
              <a:lnSpc>
                <a:spcPct val="120000"/>
              </a:lnSpc>
            </a:pPr>
            <a:r>
              <a:rPr lang="en-US" sz="8000" b="0" dirty="0"/>
              <a:t>Using Europa </a:t>
            </a:r>
            <a:r>
              <a:rPr lang="en-US" sz="8000" b="0" dirty="0" err="1"/>
              <a:t>Ntuples</a:t>
            </a:r>
            <a:r>
              <a:rPr lang="en-US" sz="8000" b="0" dirty="0"/>
              <a:t>, available in: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GB" sz="8000" b="0" dirty="0"/>
              <a:t>	gm2/data/g2be/Production/Trees/v9_17_01/60hr/</a:t>
            </a:r>
          </a:p>
          <a:p>
            <a:pPr>
              <a:lnSpc>
                <a:spcPct val="120000"/>
              </a:lnSpc>
            </a:pPr>
            <a:r>
              <a:rPr lang="en-GB" sz="8000" b="0" dirty="0"/>
              <a:t>Tracker group’s quality flag: “Track quality = true”. See James Mott (2019):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GB" sz="4800" b="0" dirty="0">
                <a:hlinkClick r:id="rId2"/>
              </a:rPr>
              <a:t>https://gm2-docdb.fnal.gov/cgi-bin/private/ShowDocument?docid=16444</a:t>
            </a:r>
            <a:endParaRPr lang="en-GB" sz="4800" b="0" dirty="0"/>
          </a:p>
          <a:p>
            <a:pPr>
              <a:lnSpc>
                <a:spcPct val="120000"/>
              </a:lnSpc>
            </a:pPr>
            <a:r>
              <a:rPr lang="en-GB" sz="8000" b="0" dirty="0"/>
              <a:t> </a:t>
            </a:r>
            <a:r>
              <a:rPr lang="en-US" sz="8000" b="0" dirty="0"/>
              <a:t>Cluster track time difference between -8 and +3 ns for station 12, and between -9 and +1 ns for station 18</a:t>
            </a:r>
          </a:p>
          <a:p>
            <a:pPr>
              <a:lnSpc>
                <a:spcPct val="120000"/>
              </a:lnSpc>
            </a:pPr>
            <a:r>
              <a:rPr lang="en-US" sz="8000" b="0" dirty="0"/>
              <a:t> Radial difference, </a:t>
            </a:r>
            <a:r>
              <a:rPr lang="en-US" sz="8000" b="0" dirty="0" err="1"/>
              <a:t>dR</a:t>
            </a:r>
            <a:r>
              <a:rPr lang="en-US" sz="8000" b="0" dirty="0"/>
              <a:t> &lt; 30 mm </a:t>
            </a:r>
          </a:p>
          <a:p>
            <a:pPr>
              <a:lnSpc>
                <a:spcPct val="120000"/>
              </a:lnSpc>
            </a:pPr>
            <a:r>
              <a:rPr lang="en-US" sz="8000" b="0" dirty="0"/>
              <a:t> Positron selection: </a:t>
            </a:r>
          </a:p>
          <a:p>
            <a:pPr marL="0" lvl="1" indent="0">
              <a:lnSpc>
                <a:spcPct val="120000"/>
              </a:lnSpc>
              <a:buNone/>
            </a:pPr>
            <a:r>
              <a:rPr lang="en-US" sz="8000" dirty="0"/>
              <a:t>	-0.3 &lt; Log(E/p) &lt; 0.2;</a:t>
            </a:r>
          </a:p>
          <a:p>
            <a:pPr lvl="1">
              <a:lnSpc>
                <a:spcPct val="120000"/>
              </a:lnSpc>
            </a:pPr>
            <a:r>
              <a:rPr lang="en-US" sz="8000" dirty="0"/>
              <a:t> Region of highest flux:</a:t>
            </a:r>
          </a:p>
          <a:p>
            <a:pPr marL="0" lvl="1" indent="0">
              <a:lnSpc>
                <a:spcPct val="120000"/>
              </a:lnSpc>
              <a:buNone/>
            </a:pPr>
            <a:r>
              <a:rPr lang="en-US" sz="8000" dirty="0"/>
              <a:t>	1.2&lt; E [GeV] &lt; 2.4</a:t>
            </a:r>
          </a:p>
          <a:p>
            <a:pPr lvl="4">
              <a:lnSpc>
                <a:spcPct val="120000"/>
              </a:lnSpc>
            </a:pPr>
            <a:endParaRPr lang="en-US" sz="4200" dirty="0"/>
          </a:p>
          <a:p>
            <a:pPr lvl="2">
              <a:lnSpc>
                <a:spcPct val="120000"/>
              </a:lnSpc>
            </a:pPr>
            <a:br>
              <a:rPr lang="en-GB" sz="600" dirty="0"/>
            </a:br>
            <a:br>
              <a:rPr lang="en-GB" sz="1000" dirty="0"/>
            </a:br>
            <a:r>
              <a:rPr lang="en-GB" sz="1000" dirty="0"/>
              <a:t>  </a:t>
            </a:r>
            <a:endParaRPr lang="en-US" sz="1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303D52-22F6-7943-902E-ACB7D58563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4985410" y="2781687"/>
            <a:ext cx="2108884" cy="2243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2277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6C5416C-9739-2F46-98DD-0F89AF48D5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B53F1-911B-F745-BD66-11EC17F59F6C}" type="slidenum">
              <a:rPr lang="en-US" smtClean="0"/>
              <a:t>17</a:t>
            </a:fld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ED370EE-3A46-BC40-9471-8A48C1C28D04}"/>
              </a:ext>
            </a:extLst>
          </p:cNvPr>
          <p:cNvSpPr txBox="1"/>
          <p:nvPr/>
        </p:nvSpPr>
        <p:spPr>
          <a:xfrm>
            <a:off x="1777542" y="177876"/>
            <a:ext cx="5588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Recovery times per station, &gt; 99% fractional energy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0A4BEB62-D259-074B-BF2E-5A88D41747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0812" y="852524"/>
            <a:ext cx="1790700" cy="241300"/>
          </a:xfrm>
          <a:prstGeom prst="rect">
            <a:avLst/>
          </a:prstGeom>
        </p:spPr>
      </p:pic>
      <p:pic>
        <p:nvPicPr>
          <p:cNvPr id="4" name="Picture 3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45EC77DC-6FF1-8546-B74A-8CF6BC059D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513" y="1079676"/>
            <a:ext cx="4065925" cy="1980000"/>
          </a:xfrm>
          <a:prstGeom prst="rect">
            <a:avLst/>
          </a:prstGeom>
        </p:spPr>
      </p:pic>
      <p:pic>
        <p:nvPicPr>
          <p:cNvPr id="9" name="Picture 8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EBA33837-B1DE-BD4D-815A-AEE6A179BA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8564" y="1093824"/>
            <a:ext cx="4065925" cy="1980000"/>
          </a:xfrm>
          <a:prstGeom prst="rect">
            <a:avLst/>
          </a:prstGeom>
        </p:spPr>
      </p:pic>
      <p:pic>
        <p:nvPicPr>
          <p:cNvPr id="12" name="Picture 11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B80A9265-E1C8-FB45-9D6E-61A7D767F7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289" y="3073824"/>
            <a:ext cx="4065926" cy="1980000"/>
          </a:xfrm>
          <a:prstGeom prst="rect">
            <a:avLst/>
          </a:prstGeom>
        </p:spPr>
      </p:pic>
      <p:pic>
        <p:nvPicPr>
          <p:cNvPr id="14" name="Picture 13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1B879214-4F0F-D54E-A6A1-874C1D7DD6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85126" y="3163500"/>
            <a:ext cx="4065926" cy="19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9985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6C5416C-9739-2F46-98DD-0F89AF48D5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B53F1-911B-F745-BD66-11EC17F59F6C}" type="slidenum">
              <a:rPr lang="en-US" smtClean="0"/>
              <a:t>18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C74B184-D65F-C144-8E25-A4C1416F0C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537729" y="1353689"/>
            <a:ext cx="2451199" cy="260756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4CDCBD3-FC2E-D04A-A665-837C82F3BB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346400" y="1353689"/>
            <a:ext cx="2451199" cy="260756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B18670F-BF1C-A544-9209-520523BFE1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6155071" y="1353690"/>
            <a:ext cx="2451198" cy="260756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2FD3737-DB9F-2D4A-83CD-B7FDBF2B0278}"/>
              </a:ext>
            </a:extLst>
          </p:cNvPr>
          <p:cNvSpPr txBox="1"/>
          <p:nvPr/>
        </p:nvSpPr>
        <p:spPr>
          <a:xfrm>
            <a:off x="1777542" y="177876"/>
            <a:ext cx="5588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Time difference (</a:t>
            </a:r>
            <a:r>
              <a:rPr lang="en-US" b="1" dirty="0" err="1">
                <a:solidFill>
                  <a:schemeClr val="bg1"/>
                </a:solidFill>
              </a:rPr>
              <a:t>dt</a:t>
            </a:r>
            <a:r>
              <a:rPr lang="en-US" b="1" dirty="0">
                <a:solidFill>
                  <a:schemeClr val="bg1"/>
                </a:solidFill>
              </a:rPr>
              <a:t>), radial difference (</a:t>
            </a:r>
            <a:r>
              <a:rPr lang="en-US" b="1" dirty="0" err="1">
                <a:solidFill>
                  <a:schemeClr val="bg1"/>
                </a:solidFill>
              </a:rPr>
              <a:t>dR</a:t>
            </a:r>
            <a:r>
              <a:rPr lang="en-US" b="1" dirty="0">
                <a:solidFill>
                  <a:schemeClr val="bg1"/>
                </a:solidFill>
              </a:rPr>
              <a:t>), log(E/p)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6F0A56A-E55B-6A4C-81C6-9257DAEFF60A}"/>
              </a:ext>
            </a:extLst>
          </p:cNvPr>
          <p:cNvSpPr txBox="1"/>
          <p:nvPr/>
        </p:nvSpPr>
        <p:spPr>
          <a:xfrm>
            <a:off x="459548" y="4388203"/>
            <a:ext cx="3285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Credit: Gavin </a:t>
            </a:r>
            <a:r>
              <a:rPr lang="en-US" dirty="0" err="1"/>
              <a:t>Hesketh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53305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6C5416C-9739-2F46-98DD-0F89AF48D5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B53F1-911B-F745-BD66-11EC17F59F6C}" type="slidenum">
              <a:rPr lang="en-US" smtClean="0"/>
              <a:t>1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051F46-B0D7-3449-8495-E6820769DD2C}"/>
              </a:ext>
            </a:extLst>
          </p:cNvPr>
          <p:cNvSpPr txBox="1"/>
          <p:nvPr/>
        </p:nvSpPr>
        <p:spPr>
          <a:xfrm>
            <a:off x="1777542" y="278548"/>
            <a:ext cx="5588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Quick note on the g-2 detectors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25FE5B5-7DDA-FE45-B9A0-DC427FDC068A}"/>
              </a:ext>
            </a:extLst>
          </p:cNvPr>
          <p:cNvSpPr txBox="1"/>
          <p:nvPr/>
        </p:nvSpPr>
        <p:spPr>
          <a:xfrm>
            <a:off x="442130" y="1810555"/>
            <a:ext cx="42605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24 calorimeters, 54 lead fluoride scintillating crystals in each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 am interested in </a:t>
            </a:r>
            <a:r>
              <a:rPr lang="en-US" dirty="0" err="1"/>
              <a:t>calos</a:t>
            </a:r>
            <a:r>
              <a:rPr lang="en-US" dirty="0"/>
              <a:t> 13 and number 19, which have 8 straw tracking detectors in front (so we can match tracks)</a:t>
            </a:r>
          </a:p>
          <a:p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EF29C52-5F20-224F-9540-35DF4628F3F4}"/>
              </a:ext>
            </a:extLst>
          </p:cNvPr>
          <p:cNvSpPr/>
          <p:nvPr/>
        </p:nvSpPr>
        <p:spPr>
          <a:xfrm>
            <a:off x="4943789" y="3486778"/>
            <a:ext cx="2773345" cy="5024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280E624-4A6E-DC42-8936-8EE8AFFC3514}"/>
              </a:ext>
            </a:extLst>
          </p:cNvPr>
          <p:cNvGrpSpPr/>
          <p:nvPr/>
        </p:nvGrpSpPr>
        <p:grpSpPr>
          <a:xfrm>
            <a:off x="4772967" y="729260"/>
            <a:ext cx="4002205" cy="2850610"/>
            <a:chOff x="5014127" y="1214195"/>
            <a:chExt cx="4002205" cy="2850610"/>
          </a:xfrm>
        </p:grpSpPr>
        <p:pic>
          <p:nvPicPr>
            <p:cNvPr id="5" name="Picture 4" descr="A close up of a map&#10;&#10;Description automatically generated">
              <a:extLst>
                <a:ext uri="{FF2B5EF4-FFF2-40B4-BE49-F238E27FC236}">
                  <a16:creationId xmlns:a16="http://schemas.microsoft.com/office/drawing/2014/main" id="{3717B96F-4290-3A4F-B116-BC0FB76FE76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54805" y="1655974"/>
              <a:ext cx="3650512" cy="2093467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E3E23C7-3FE9-914B-87B7-AA01AFEE871D}"/>
                </a:ext>
              </a:extLst>
            </p:cNvPr>
            <p:cNvSpPr/>
            <p:nvPr/>
          </p:nvSpPr>
          <p:spPr>
            <a:xfrm rot="5400000">
              <a:off x="7462381" y="2435245"/>
              <a:ext cx="2773345" cy="33455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AAE2A9C8-170F-7C44-A83F-B34AD9A95A92}"/>
                </a:ext>
              </a:extLst>
            </p:cNvPr>
            <p:cNvSpPr/>
            <p:nvPr/>
          </p:nvSpPr>
          <p:spPr>
            <a:xfrm>
              <a:off x="5014127" y="3562387"/>
              <a:ext cx="2855407" cy="5024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BD82E94-1F28-E245-8E09-5ED2E7DA7C61}"/>
                </a:ext>
              </a:extLst>
            </p:cNvPr>
            <p:cNvSpPr/>
            <p:nvPr/>
          </p:nvSpPr>
          <p:spPr>
            <a:xfrm>
              <a:off x="6137479" y="1214195"/>
              <a:ext cx="2773345" cy="5024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19A1CD2B-382A-FD40-92C5-E3EC6BEF0E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3252" y="3486778"/>
            <a:ext cx="3761920" cy="1264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8972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6C5416C-9739-2F46-98DD-0F89AF48D5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B53F1-911B-F745-BD66-11EC17F59F6C}" type="slidenum">
              <a:rPr lang="en-US" smtClean="0"/>
              <a:t>19</a:t>
            </a:fld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ED370EE-3A46-BC40-9471-8A48C1C28D04}"/>
              </a:ext>
            </a:extLst>
          </p:cNvPr>
          <p:cNvSpPr txBox="1"/>
          <p:nvPr/>
        </p:nvSpPr>
        <p:spPr>
          <a:xfrm>
            <a:off x="1777542" y="177876"/>
            <a:ext cx="5588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Preamble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C5FD53-D866-8B4B-9925-588D24D7F196}"/>
              </a:ext>
            </a:extLst>
          </p:cNvPr>
          <p:cNvSpPr txBox="1"/>
          <p:nvPr/>
        </p:nvSpPr>
        <p:spPr>
          <a:xfrm>
            <a:off x="1052576" y="1417588"/>
            <a:ext cx="73787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 am using the tau and amplitude values contained in the </a:t>
            </a:r>
            <a:r>
              <a:rPr lang="en-US" dirty="0" err="1"/>
              <a:t>fcl</a:t>
            </a:r>
            <a:r>
              <a:rPr lang="en-US" dirty="0"/>
              <a:t> file: </a:t>
            </a:r>
          </a:p>
          <a:p>
            <a:endParaRPr lang="en-US" dirty="0"/>
          </a:p>
          <a:p>
            <a:r>
              <a:rPr lang="en-US" dirty="0"/>
              <a:t>“gm2Dev_v9_20_00/</a:t>
            </a:r>
            <a:r>
              <a:rPr lang="en-US" dirty="0" err="1"/>
              <a:t>srcs</a:t>
            </a:r>
            <a:r>
              <a:rPr lang="en-US" dirty="0"/>
              <a:t>/gm2calo/</a:t>
            </a:r>
            <a:r>
              <a:rPr lang="en-US" dirty="0" err="1"/>
              <a:t>fcl</a:t>
            </a:r>
            <a:r>
              <a:rPr lang="en-US" dirty="0"/>
              <a:t>/</a:t>
            </a:r>
            <a:r>
              <a:rPr lang="en-US" dirty="0" err="1"/>
              <a:t>inFillGainParams_withlognstdp.fcl</a:t>
            </a:r>
            <a:r>
              <a:rPr lang="en-US" dirty="0"/>
              <a:t>”</a:t>
            </a:r>
          </a:p>
          <a:p>
            <a:endParaRPr lang="en-US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If anyone wants my values, I have them in both csv and ROOT format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Question: why no uncertainties in the </a:t>
            </a:r>
            <a:r>
              <a:rPr lang="en-US" dirty="0" err="1"/>
              <a:t>fcl</a:t>
            </a:r>
            <a:r>
              <a:rPr lang="en-US" dirty="0"/>
              <a:t> file?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*Detail on cuts </a:t>
            </a:r>
            <a:r>
              <a:rPr lang="en-US" dirty="0" err="1"/>
              <a:t>ect</a:t>
            </a:r>
            <a:r>
              <a:rPr lang="en-US" dirty="0"/>
              <a:t> in backup</a:t>
            </a:r>
          </a:p>
        </p:txBody>
      </p:sp>
    </p:spTree>
    <p:extLst>
      <p:ext uri="{BB962C8B-B14F-4D97-AF65-F5344CB8AC3E}">
        <p14:creationId xmlns:p14="http://schemas.microsoft.com/office/powerpoint/2010/main" val="12278638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6C5416C-9739-2F46-98DD-0F89AF48D5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B53F1-911B-F745-BD66-11EC17F59F6C}" type="slidenum">
              <a:rPr lang="en-US" smtClean="0"/>
              <a:t>20</a:t>
            </a:fld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ED370EE-3A46-BC40-9471-8A48C1C28D04}"/>
              </a:ext>
            </a:extLst>
          </p:cNvPr>
          <p:cNvSpPr txBox="1"/>
          <p:nvPr/>
        </p:nvSpPr>
        <p:spPr>
          <a:xfrm>
            <a:off x="2245802" y="194134"/>
            <a:ext cx="4952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E/p vs time, separated by breaker board</a:t>
            </a:r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C6D3DC20-1645-9847-A756-7E1C0298D3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00" y="918800"/>
            <a:ext cx="2217778" cy="1080000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AE2A0915-5CB0-3C43-98CD-C89A3CFFCE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8189" y="986780"/>
            <a:ext cx="2217778" cy="1080000"/>
          </a:xfrm>
          <a:prstGeom prst="rect">
            <a:avLst/>
          </a:prstGeom>
        </p:spPr>
      </p:pic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A6A2BC4B-155A-CF40-9B15-7E4297E0D3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4222" y="986780"/>
            <a:ext cx="2217778" cy="1080000"/>
          </a:xfrm>
          <a:prstGeom prst="rect">
            <a:avLst/>
          </a:prstGeom>
        </p:spPr>
      </p:pic>
      <p:pic>
        <p:nvPicPr>
          <p:cNvPr id="13" name="Picture 12" descr="A screenshot of a computer&#10;&#10;Description automatically generated">
            <a:extLst>
              <a:ext uri="{FF2B5EF4-FFF2-40B4-BE49-F238E27FC236}">
                <a16:creationId xmlns:a16="http://schemas.microsoft.com/office/drawing/2014/main" id="{90310A75-D4D1-A941-8FC9-DDF2F756D0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9936" y="1050047"/>
            <a:ext cx="2217778" cy="1080000"/>
          </a:xfrm>
          <a:prstGeom prst="rect">
            <a:avLst/>
          </a:prstGeom>
        </p:spPr>
      </p:pic>
      <p:pic>
        <p:nvPicPr>
          <p:cNvPr id="20" name="Picture 19" descr="A screenshot of a map&#10;&#10;Description automatically generated">
            <a:extLst>
              <a:ext uri="{FF2B5EF4-FFF2-40B4-BE49-F238E27FC236}">
                <a16:creationId xmlns:a16="http://schemas.microsoft.com/office/drawing/2014/main" id="{59D83991-336A-8449-8783-F432B08D31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6444" y="3677535"/>
            <a:ext cx="2217778" cy="1080000"/>
          </a:xfrm>
          <a:prstGeom prst="rect">
            <a:avLst/>
          </a:prstGeom>
        </p:spPr>
      </p:pic>
      <p:pic>
        <p:nvPicPr>
          <p:cNvPr id="21" name="Picture 20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9EAE1472-928B-AA41-B6A8-7FE3ECADB6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54222" y="3684700"/>
            <a:ext cx="2217778" cy="1080000"/>
          </a:xfrm>
          <a:prstGeom prst="rect">
            <a:avLst/>
          </a:prstGeom>
        </p:spPr>
      </p:pic>
      <p:pic>
        <p:nvPicPr>
          <p:cNvPr id="23" name="Picture 22" descr="A screenshot of a cell phone&#10;&#10;Description automatically generated">
            <a:extLst>
              <a:ext uri="{FF2B5EF4-FFF2-40B4-BE49-F238E27FC236}">
                <a16:creationId xmlns:a16="http://schemas.microsoft.com/office/drawing/2014/main" id="{6E5A5534-CBAF-6B45-AA24-19B4D0B0E9B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1289" y="2118167"/>
            <a:ext cx="1920000" cy="1440000"/>
          </a:xfrm>
          <a:prstGeom prst="rect">
            <a:avLst/>
          </a:prstGeom>
        </p:spPr>
      </p:pic>
      <p:pic>
        <p:nvPicPr>
          <p:cNvPr id="25" name="Picture 24" descr="A screenshot of a cell phone&#10;&#10;Description automatically generated">
            <a:extLst>
              <a:ext uri="{FF2B5EF4-FFF2-40B4-BE49-F238E27FC236}">
                <a16:creationId xmlns:a16="http://schemas.microsoft.com/office/drawing/2014/main" id="{D9DD49BB-FD2E-C041-91DD-031E8882BF1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61333" y="2118167"/>
            <a:ext cx="1920000" cy="1440000"/>
          </a:xfrm>
          <a:prstGeom prst="rect">
            <a:avLst/>
          </a:prstGeom>
        </p:spPr>
      </p:pic>
      <p:pic>
        <p:nvPicPr>
          <p:cNvPr id="29" name="Picture 28" descr="A screenshot of a cell phone&#10;&#10;Description automatically generated">
            <a:extLst>
              <a:ext uri="{FF2B5EF4-FFF2-40B4-BE49-F238E27FC236}">
                <a16:creationId xmlns:a16="http://schemas.microsoft.com/office/drawing/2014/main" id="{CE3409A3-E31A-D846-83FB-D54D755F190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88533" y="2118167"/>
            <a:ext cx="1920000" cy="1440000"/>
          </a:xfrm>
          <a:prstGeom prst="rect">
            <a:avLst/>
          </a:prstGeom>
        </p:spPr>
      </p:pic>
      <p:pic>
        <p:nvPicPr>
          <p:cNvPr id="31" name="Picture 30" descr="A screenshot of a cell phone&#10;&#10;Description automatically generated">
            <a:extLst>
              <a:ext uri="{FF2B5EF4-FFF2-40B4-BE49-F238E27FC236}">
                <a16:creationId xmlns:a16="http://schemas.microsoft.com/office/drawing/2014/main" id="{C669786C-CD38-8545-9E78-890A80BB15C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74933" y="2118167"/>
            <a:ext cx="1920000" cy="1440000"/>
          </a:xfrm>
          <a:prstGeom prst="rect">
            <a:avLst/>
          </a:prstGeom>
        </p:spPr>
      </p:pic>
      <p:pic>
        <p:nvPicPr>
          <p:cNvPr id="33" name="Picture 32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BC7C3F30-9F2C-8E44-84C5-EBBB77BE202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39644" y="3684700"/>
            <a:ext cx="2217778" cy="1080000"/>
          </a:xfrm>
          <a:prstGeom prst="rect">
            <a:avLst/>
          </a:prstGeom>
        </p:spPr>
      </p:pic>
      <p:pic>
        <p:nvPicPr>
          <p:cNvPr id="34" name="Picture 33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6A911FBD-0B39-BA4C-812B-BD813E79DE2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721866" y="3677535"/>
            <a:ext cx="2217778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8261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46EBD4-CBB2-7F47-9287-D089A60762FC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200633" y="887767"/>
            <a:ext cx="8742734" cy="4031139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400" b="0" dirty="0"/>
          </a:p>
          <a:p>
            <a:pPr marL="0" lvl="1" indent="0">
              <a:buNone/>
            </a:pPr>
            <a:endParaRPr lang="en-US" sz="2000" b="0" dirty="0"/>
          </a:p>
          <a:p>
            <a:pPr marL="457200" lvl="3" indent="-457200">
              <a:buFont typeface="+mj-lt"/>
              <a:buAutoNum type="arabicPeriod"/>
            </a:pPr>
            <a:endParaRPr lang="en-US" sz="800" b="0" dirty="0"/>
          </a:p>
          <a:p>
            <a:pPr marL="457200" indent="-457200">
              <a:buFont typeface="+mj-lt"/>
              <a:buAutoNum type="arabicPeriod"/>
            </a:pPr>
            <a:endParaRPr lang="en-US" sz="2400" b="0" dirty="0"/>
          </a:p>
          <a:p>
            <a:pPr marL="0" indent="0">
              <a:buNone/>
            </a:pPr>
            <a:endParaRPr lang="en-US" sz="2400" b="0" dirty="0"/>
          </a:p>
          <a:p>
            <a:pPr marL="342900" indent="-342900">
              <a:buFont typeface="+mj-lt"/>
              <a:buAutoNum type="arabicPeriod"/>
            </a:pPr>
            <a:endParaRPr lang="en-US" sz="2400" b="0" dirty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endParaRPr lang="en-US" sz="2400" b="0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3034D8-AB5B-EF44-97F5-F7DDE682EA60}"/>
              </a:ext>
            </a:extLst>
          </p:cNvPr>
          <p:cNvSpPr txBox="1"/>
          <p:nvPr/>
        </p:nvSpPr>
        <p:spPr>
          <a:xfrm>
            <a:off x="2253531" y="224594"/>
            <a:ext cx="46369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Gain sag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6C5416C-9739-2F46-98DD-0F89AF48D5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6885967" y="4757535"/>
            <a:ext cx="2057400" cy="274637"/>
          </a:xfrm>
        </p:spPr>
        <p:txBody>
          <a:bodyPr/>
          <a:lstStyle/>
          <a:p>
            <a:fld id="{7C6B53F1-911B-F745-BD66-11EC17F59F6C}" type="slidenum">
              <a:rPr lang="en-US" smtClean="0"/>
              <a:t>2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78677F8-2884-8C48-B458-B41F5C7C29EA}"/>
              </a:ext>
            </a:extLst>
          </p:cNvPr>
          <p:cNvSpPr/>
          <p:nvPr/>
        </p:nvSpPr>
        <p:spPr>
          <a:xfrm>
            <a:off x="200632" y="4340504"/>
            <a:ext cx="855806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Credit:  </a:t>
            </a:r>
            <a:r>
              <a:rPr lang="en-GB" dirty="0" err="1"/>
              <a:t>ω</a:t>
            </a:r>
            <a:r>
              <a:rPr lang="en-GB" baseline="-25000" dirty="0" err="1"/>
              <a:t>a</a:t>
            </a:r>
            <a:r>
              <a:rPr lang="en-GB" baseline="-25000" dirty="0"/>
              <a:t> </a:t>
            </a:r>
            <a:r>
              <a:rPr lang="en-GB" dirty="0"/>
              <a:t>Europa</a:t>
            </a:r>
            <a:endParaRPr lang="en-GB" u="sng" dirty="0">
              <a:hlinkClick r:id="rId2"/>
            </a:endParaRPr>
          </a:p>
          <a:p>
            <a:r>
              <a:rPr lang="en-GB" dirty="0">
                <a:hlinkClick r:id="rId2"/>
              </a:rPr>
              <a:t>https://gm2-docdb.fnal.gov/cgi-bin/private/ShowDocument?docid=17009</a:t>
            </a:r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3F434D-4E56-9645-80E9-92EE3762BDB1}"/>
              </a:ext>
            </a:extLst>
          </p:cNvPr>
          <p:cNvSpPr txBox="1"/>
          <p:nvPr/>
        </p:nvSpPr>
        <p:spPr>
          <a:xfrm>
            <a:off x="200632" y="1144199"/>
            <a:ext cx="382093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Just after injection there is a slight drop and subsequent recovery of gain, which must then be  corrected!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There is a laser system that We can double check the results from the laser, and hence the gain corrections, by using tracker-</a:t>
            </a:r>
            <a:r>
              <a:rPr lang="en-US" dirty="0" err="1"/>
              <a:t>calo</a:t>
            </a:r>
            <a:r>
              <a:rPr lang="en-US" dirty="0"/>
              <a:t> matched tracks. </a:t>
            </a:r>
          </a:p>
          <a:p>
            <a:endParaRPr lang="en-US" dirty="0"/>
          </a:p>
        </p:txBody>
      </p:sp>
      <p:pic>
        <p:nvPicPr>
          <p:cNvPr id="9" name="Picture 8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5BFB71ED-6308-3C44-88BC-85C638E203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3371" y="1221750"/>
            <a:ext cx="3708646" cy="27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2129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46EBD4-CBB2-7F47-9287-D089A60762FC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200633" y="887767"/>
            <a:ext cx="9033802" cy="4031139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0" i="1" dirty="0"/>
              <a:t>Tracker-</a:t>
            </a:r>
            <a:r>
              <a:rPr lang="en-US" sz="2400" b="0" i="1" dirty="0" err="1"/>
              <a:t>calo</a:t>
            </a:r>
            <a:r>
              <a:rPr lang="en-US" sz="2400" b="0" i="1" dirty="0"/>
              <a:t> matched tracks provide a different way to measure gain. </a:t>
            </a:r>
          </a:p>
          <a:p>
            <a:pPr marL="0" indent="0">
              <a:buNone/>
            </a:pPr>
            <a:endParaRPr lang="en-US" sz="2400" b="0" dirty="0"/>
          </a:p>
          <a:p>
            <a:r>
              <a:rPr lang="en-US" sz="2400" b="0" dirty="0"/>
              <a:t> The trackers measure the track curvature to get momentum, p, which is not affected by the flash</a:t>
            </a:r>
          </a:p>
          <a:p>
            <a:r>
              <a:rPr lang="en-US" sz="2400" b="0" dirty="0"/>
              <a:t> The calorimeter give the cluster energy, E, of the same track</a:t>
            </a:r>
          </a:p>
          <a:p>
            <a:r>
              <a:rPr lang="en-US" sz="2400" b="0" dirty="0"/>
              <a:t> Particles are relativistic, so E=p</a:t>
            </a:r>
          </a:p>
          <a:p>
            <a:r>
              <a:rPr lang="en-US" sz="2400" b="0" dirty="0"/>
              <a:t> E/p is therefore equivalent to gain</a:t>
            </a:r>
          </a:p>
          <a:p>
            <a:pPr marL="0" indent="0">
              <a:buNone/>
            </a:pPr>
            <a:endParaRPr lang="en-US" sz="2400" b="0" dirty="0"/>
          </a:p>
          <a:p>
            <a:pPr marL="342900" indent="-342900">
              <a:buFont typeface="+mj-lt"/>
              <a:buAutoNum type="arabicPeriod"/>
            </a:pPr>
            <a:endParaRPr lang="en-US" sz="2400" b="0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3034D8-AB5B-EF44-97F5-F7DDE682EA60}"/>
              </a:ext>
            </a:extLst>
          </p:cNvPr>
          <p:cNvSpPr txBox="1"/>
          <p:nvPr/>
        </p:nvSpPr>
        <p:spPr>
          <a:xfrm>
            <a:off x="3104147" y="126940"/>
            <a:ext cx="29357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E/p ratio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6C5416C-9739-2F46-98DD-0F89AF48D5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B53F1-911B-F745-BD66-11EC17F59F6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3172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6C5416C-9739-2F46-98DD-0F89AF48D5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B53F1-911B-F745-BD66-11EC17F59F6C}" type="slidenum">
              <a:rPr lang="en-US" smtClean="0"/>
              <a:t>4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051F46-B0D7-3449-8495-E6820769DD2C}"/>
              </a:ext>
            </a:extLst>
          </p:cNvPr>
          <p:cNvSpPr txBox="1"/>
          <p:nvPr/>
        </p:nvSpPr>
        <p:spPr>
          <a:xfrm>
            <a:off x="1777542" y="278548"/>
            <a:ext cx="5588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First Step: </a:t>
            </a:r>
            <a:r>
              <a:rPr lang="en-US" b="1" dirty="0" err="1">
                <a:solidFill>
                  <a:schemeClr val="bg1"/>
                </a:solidFill>
              </a:rPr>
              <a:t>Normalisation</a:t>
            </a:r>
            <a:r>
              <a:rPr lang="en-US" b="1" dirty="0">
                <a:solidFill>
                  <a:schemeClr val="bg1"/>
                </a:solidFill>
              </a:rPr>
              <a:t> per crystal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5ADC99-2EAE-1A48-A8EE-EC2EB60E08EE}"/>
              </a:ext>
            </a:extLst>
          </p:cNvPr>
          <p:cNvSpPr txBox="1"/>
          <p:nvPr/>
        </p:nvSpPr>
        <p:spPr>
          <a:xfrm>
            <a:off x="478456" y="909139"/>
            <a:ext cx="73894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Different crystals have different mean values of E/p, to consider more than one crystal at a time this must be </a:t>
            </a:r>
            <a:r>
              <a:rPr lang="en-US" dirty="0" err="1"/>
              <a:t>normalised</a:t>
            </a:r>
            <a:endParaRPr lang="en-US" dirty="0"/>
          </a:p>
        </p:txBody>
      </p:sp>
      <p:pic>
        <p:nvPicPr>
          <p:cNvPr id="3" name="Picture 2" descr="A close up of text on a white surface&#10;&#10;Description automatically generated">
            <a:extLst>
              <a:ext uri="{FF2B5EF4-FFF2-40B4-BE49-F238E27FC236}">
                <a16:creationId xmlns:a16="http://schemas.microsoft.com/office/drawing/2014/main" id="{D7A1213D-54E0-C841-886E-DBB74B2252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6590" y="1699060"/>
            <a:ext cx="3094752" cy="1507064"/>
          </a:xfrm>
          <a:prstGeom prst="rect">
            <a:avLst/>
          </a:prstGeom>
        </p:spPr>
      </p:pic>
      <p:pic>
        <p:nvPicPr>
          <p:cNvPr id="7" name="Picture 6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A11D66DA-E424-0B43-A1BD-06417BA61A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9771" y="3387789"/>
            <a:ext cx="3094752" cy="1507064"/>
          </a:xfrm>
          <a:prstGeom prst="rect">
            <a:avLst/>
          </a:prstGeom>
        </p:spPr>
      </p:pic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B96BEF31-8DC1-AE48-BD21-686881BFE9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5705" y="1709556"/>
            <a:ext cx="3094752" cy="1507064"/>
          </a:xfrm>
          <a:prstGeom prst="rect">
            <a:avLst/>
          </a:prstGeom>
        </p:spPr>
      </p:pic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2D8BA07D-653D-B442-9CAD-72A67697CB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5705" y="3499060"/>
            <a:ext cx="3094752" cy="1507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7678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57145A9-BF29-1F4B-94E8-36DB7EB4BD1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B53F1-911B-F745-BD66-11EC17F59F6C}" type="slidenum">
              <a:rPr lang="en-US" smtClean="0"/>
              <a:t>5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A46162-9B4C-7149-AA29-E4115B237476}"/>
              </a:ext>
            </a:extLst>
          </p:cNvPr>
          <p:cNvSpPr txBox="1"/>
          <p:nvPr/>
        </p:nvSpPr>
        <p:spPr>
          <a:xfrm>
            <a:off x="1777542" y="111328"/>
            <a:ext cx="5588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Gauss fits – E/p means per crystal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FCC227B-C5B8-C44B-9825-40EEE9278C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069" y="1459337"/>
            <a:ext cx="3720938" cy="25200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17F01B9-96CA-1547-A642-F95CAEDD22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2315" y="1414726"/>
            <a:ext cx="3720938" cy="2520000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0FD117C-1874-924F-9DB6-BFA761117174}"/>
              </a:ext>
            </a:extLst>
          </p:cNvPr>
          <p:cNvCxnSpPr>
            <a:cxnSpLocks/>
            <a:stCxn id="22" idx="3"/>
          </p:cNvCxnSpPr>
          <p:nvPr/>
        </p:nvCxnSpPr>
        <p:spPr>
          <a:xfrm flipV="1">
            <a:off x="794605" y="1262404"/>
            <a:ext cx="3200274" cy="83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F1417D95-78EF-0743-B4AD-A2C9766049CC}"/>
              </a:ext>
            </a:extLst>
          </p:cNvPr>
          <p:cNvSpPr txBox="1"/>
          <p:nvPr/>
        </p:nvSpPr>
        <p:spPr>
          <a:xfrm>
            <a:off x="281229" y="1139933"/>
            <a:ext cx="5133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err="1"/>
              <a:t>Xtal</a:t>
            </a:r>
            <a:r>
              <a:rPr lang="en-US" sz="1050" dirty="0"/>
              <a:t> 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A9AD11C-97BD-1D4F-B693-766F1319E2B2}"/>
              </a:ext>
            </a:extLst>
          </p:cNvPr>
          <p:cNvSpPr txBox="1"/>
          <p:nvPr/>
        </p:nvSpPr>
        <p:spPr>
          <a:xfrm>
            <a:off x="3994879" y="1126179"/>
            <a:ext cx="5133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err="1"/>
              <a:t>Xtal</a:t>
            </a:r>
            <a:r>
              <a:rPr lang="en-US" sz="1050" dirty="0"/>
              <a:t> 9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11E5F30-0CDB-FB4F-8965-811A684B4475}"/>
              </a:ext>
            </a:extLst>
          </p:cNvPr>
          <p:cNvCxnSpPr>
            <a:cxnSpLocks/>
          </p:cNvCxnSpPr>
          <p:nvPr/>
        </p:nvCxnSpPr>
        <p:spPr>
          <a:xfrm>
            <a:off x="500747" y="1401580"/>
            <a:ext cx="0" cy="23834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82E87B17-EAC3-8D43-A419-321AE95F77EB}"/>
              </a:ext>
            </a:extLst>
          </p:cNvPr>
          <p:cNvSpPr txBox="1"/>
          <p:nvPr/>
        </p:nvSpPr>
        <p:spPr>
          <a:xfrm>
            <a:off x="206889" y="3775521"/>
            <a:ext cx="5877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err="1"/>
              <a:t>Xtal</a:t>
            </a:r>
            <a:r>
              <a:rPr lang="en-US" sz="1050" dirty="0"/>
              <a:t> 45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C5A0C3B-9134-B241-972B-DDA7BB0AA03D}"/>
              </a:ext>
            </a:extLst>
          </p:cNvPr>
          <p:cNvSpPr txBox="1"/>
          <p:nvPr/>
        </p:nvSpPr>
        <p:spPr>
          <a:xfrm>
            <a:off x="2106118" y="884420"/>
            <a:ext cx="1394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Calo</a:t>
            </a:r>
            <a:r>
              <a:rPr lang="en-US" dirty="0"/>
              <a:t> 13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9D85FB0-7EA3-9F40-B67B-54BDD8A12FCF}"/>
              </a:ext>
            </a:extLst>
          </p:cNvPr>
          <p:cNvSpPr txBox="1"/>
          <p:nvPr/>
        </p:nvSpPr>
        <p:spPr>
          <a:xfrm>
            <a:off x="6885967" y="884420"/>
            <a:ext cx="1394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Calo</a:t>
            </a:r>
            <a:r>
              <a:rPr lang="en-US" dirty="0"/>
              <a:t> 19</a:t>
            </a:r>
          </a:p>
        </p:txBody>
      </p:sp>
    </p:spTree>
    <p:extLst>
      <p:ext uri="{BB962C8B-B14F-4D97-AF65-F5344CB8AC3E}">
        <p14:creationId xmlns:p14="http://schemas.microsoft.com/office/powerpoint/2010/main" val="12113941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6C5416C-9739-2F46-98DD-0F89AF48D5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B53F1-911B-F745-BD66-11EC17F59F6C}" type="slidenum">
              <a:rPr lang="en-US" smtClean="0"/>
              <a:t>6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051F46-B0D7-3449-8495-E6820769DD2C}"/>
              </a:ext>
            </a:extLst>
          </p:cNvPr>
          <p:cNvSpPr txBox="1"/>
          <p:nvPr/>
        </p:nvSpPr>
        <p:spPr>
          <a:xfrm>
            <a:off x="1777542" y="198161"/>
            <a:ext cx="5588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Breaker Boards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A9B4ED-DD5C-4D44-A020-1788B311D0F1}"/>
              </a:ext>
            </a:extLst>
          </p:cNvPr>
          <p:cNvSpPr txBox="1"/>
          <p:nvPr/>
        </p:nvSpPr>
        <p:spPr>
          <a:xfrm>
            <a:off x="118653" y="4046611"/>
            <a:ext cx="85530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u="sng" dirty="0"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US" dirty="0"/>
              <a:t>Orange crystals represent the crystals attached to the board with a shorter recovery time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5ADC99-2EAE-1A48-A8EE-EC2EB60E08EE}"/>
              </a:ext>
            </a:extLst>
          </p:cNvPr>
          <p:cNvSpPr txBox="1"/>
          <p:nvPr/>
        </p:nvSpPr>
        <p:spPr>
          <a:xfrm>
            <a:off x="309571" y="773723"/>
            <a:ext cx="83621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Two different supply boards (breaker boards) per </a:t>
            </a:r>
            <a:r>
              <a:rPr lang="en-US" dirty="0" err="1"/>
              <a:t>calo</a:t>
            </a:r>
            <a:r>
              <a:rPr lang="en-US" dirty="0"/>
              <a:t>. Different electronics mean different recovery times for the crystals connected to these boards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93FD431-3281-4046-84A6-471FA7DA85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878916"/>
              </p:ext>
            </p:extLst>
          </p:nvPr>
        </p:nvGraphicFramePr>
        <p:xfrm>
          <a:off x="1524001" y="1625005"/>
          <a:ext cx="6095997" cy="22250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677333">
                  <a:extLst>
                    <a:ext uri="{9D8B030D-6E8A-4147-A177-3AD203B41FA5}">
                      <a16:colId xmlns:a16="http://schemas.microsoft.com/office/drawing/2014/main" val="3963110196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4057926339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1938277535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3005137386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1966188053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1786148536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1766712493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645391662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5190135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n>
                            <a:solidFill>
                              <a:schemeClr val="tx1"/>
                            </a:solidFill>
                          </a:ln>
                        </a:rPr>
                        <a:t>45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n>
                            <a:solidFill>
                              <a:schemeClr val="tx1"/>
                            </a:solidFill>
                          </a:ln>
                        </a:rPr>
                        <a:t>46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n>
                            <a:solidFill>
                              <a:schemeClr val="tx1"/>
                            </a:solidFill>
                          </a:ln>
                        </a:rPr>
                        <a:t>47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n>
                            <a:solidFill>
                              <a:schemeClr val="tx1"/>
                            </a:solidFill>
                          </a:ln>
                        </a:rPr>
                        <a:t>48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n>
                            <a:solidFill>
                              <a:schemeClr val="tx1"/>
                            </a:solidFill>
                          </a:ln>
                        </a:rPr>
                        <a:t>49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n>
                            <a:solidFill>
                              <a:schemeClr val="tx1"/>
                            </a:solidFill>
                          </a:ln>
                        </a:rPr>
                        <a:t>50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n>
                            <a:solidFill>
                              <a:schemeClr val="tx1"/>
                            </a:solidFill>
                          </a:ln>
                        </a:rPr>
                        <a:t>51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n>
                            <a:solidFill>
                              <a:schemeClr val="tx1"/>
                            </a:solidFill>
                          </a:ln>
                        </a:rPr>
                        <a:t>52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n>
                            <a:solidFill>
                              <a:schemeClr val="tx1"/>
                            </a:solidFill>
                          </a:ln>
                        </a:rPr>
                        <a:t>53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51221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n>
                            <a:solidFill>
                              <a:schemeClr val="tx1"/>
                            </a:solidFill>
                          </a:ln>
                        </a:rPr>
                        <a:t>36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n>
                            <a:solidFill>
                              <a:schemeClr val="tx1"/>
                            </a:solidFill>
                          </a:ln>
                        </a:rPr>
                        <a:t>37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n>
                            <a:solidFill>
                              <a:schemeClr val="tx1"/>
                            </a:solidFill>
                          </a:ln>
                        </a:rPr>
                        <a:t>38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n>
                            <a:solidFill>
                              <a:schemeClr val="tx1"/>
                            </a:solidFill>
                          </a:ln>
                        </a:rPr>
                        <a:t>39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n>
                            <a:solidFill>
                              <a:schemeClr val="tx1"/>
                            </a:solidFill>
                          </a:ln>
                        </a:rPr>
                        <a:t>40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n>
                            <a:solidFill>
                              <a:schemeClr val="tx1"/>
                            </a:solidFill>
                          </a:ln>
                        </a:rPr>
                        <a:t>41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n>
                            <a:solidFill>
                              <a:schemeClr val="tx1"/>
                            </a:solidFill>
                          </a:ln>
                        </a:rPr>
                        <a:t>42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n>
                            <a:solidFill>
                              <a:schemeClr val="tx1"/>
                            </a:solidFill>
                          </a:ln>
                        </a:rPr>
                        <a:t>43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n>
                            <a:solidFill>
                              <a:schemeClr val="tx1"/>
                            </a:solidFill>
                          </a:ln>
                        </a:rPr>
                        <a:t>44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2538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n>
                            <a:solidFill>
                              <a:schemeClr val="tx1"/>
                            </a:solidFill>
                          </a:ln>
                        </a:rPr>
                        <a:t>27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n>
                            <a:solidFill>
                              <a:schemeClr val="tx1"/>
                            </a:solidFill>
                          </a:ln>
                        </a:rPr>
                        <a:t>28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n>
                            <a:solidFill>
                              <a:schemeClr val="tx1"/>
                            </a:solidFill>
                          </a:ln>
                        </a:rPr>
                        <a:t>29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n>
                            <a:solidFill>
                              <a:schemeClr val="tx1"/>
                            </a:solidFill>
                          </a:ln>
                        </a:rPr>
                        <a:t>30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n>
                            <a:solidFill>
                              <a:schemeClr val="tx1"/>
                            </a:solidFill>
                          </a:ln>
                        </a:rPr>
                        <a:t>31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n>
                            <a:solidFill>
                              <a:schemeClr val="tx1"/>
                            </a:solidFill>
                          </a:ln>
                        </a:rPr>
                        <a:t>32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n>
                            <a:solidFill>
                              <a:schemeClr val="tx1"/>
                            </a:solidFill>
                          </a:ln>
                        </a:rPr>
                        <a:t>33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n>
                            <a:solidFill>
                              <a:schemeClr val="tx1"/>
                            </a:solidFill>
                          </a:ln>
                        </a:rPr>
                        <a:t>34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n>
                            <a:solidFill>
                              <a:schemeClr val="tx1"/>
                            </a:solidFill>
                          </a:ln>
                        </a:rPr>
                        <a:t>35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44480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n>
                            <a:solidFill>
                              <a:schemeClr val="tx1"/>
                            </a:solidFill>
                          </a:ln>
                        </a:rPr>
                        <a:t>18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n>
                            <a:solidFill>
                              <a:schemeClr val="tx1"/>
                            </a:solidFill>
                          </a:ln>
                        </a:rPr>
                        <a:t>19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n>
                            <a:solidFill>
                              <a:schemeClr val="tx1"/>
                            </a:solidFill>
                          </a:ln>
                        </a:rPr>
                        <a:t>20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n>
                            <a:solidFill>
                              <a:schemeClr val="tx1"/>
                            </a:solidFill>
                          </a:ln>
                        </a:rPr>
                        <a:t>21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n>
                            <a:solidFill>
                              <a:schemeClr val="tx1"/>
                            </a:solidFill>
                          </a:ln>
                        </a:rPr>
                        <a:t>22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n>
                            <a:solidFill>
                              <a:schemeClr val="tx1"/>
                            </a:solidFill>
                          </a:ln>
                        </a:rPr>
                        <a:t>23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n>
                            <a:solidFill>
                              <a:schemeClr val="tx1"/>
                            </a:solidFill>
                          </a:ln>
                        </a:rPr>
                        <a:t>24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n>
                            <a:solidFill>
                              <a:schemeClr val="tx1"/>
                            </a:solidFill>
                          </a:ln>
                        </a:rPr>
                        <a:t>25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n>
                            <a:solidFill>
                              <a:schemeClr val="tx1"/>
                            </a:solidFill>
                          </a:ln>
                        </a:rPr>
                        <a:t>26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82045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n>
                            <a:solidFill>
                              <a:schemeClr val="tx1"/>
                            </a:solidFill>
                          </a:ln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n>
                            <a:solidFill>
                              <a:schemeClr val="tx1"/>
                            </a:solidFill>
                          </a:ln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n>
                            <a:solidFill>
                              <a:schemeClr val="tx1"/>
                            </a:solidFill>
                          </a:ln>
                        </a:rPr>
                        <a:t>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n>
                            <a:solidFill>
                              <a:schemeClr val="tx1"/>
                            </a:solidFill>
                          </a:ln>
                        </a:rPr>
                        <a:t>12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n>
                            <a:solidFill>
                              <a:schemeClr val="tx1"/>
                            </a:solidFill>
                          </a:ln>
                        </a:rPr>
                        <a:t>13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n>
                            <a:solidFill>
                              <a:schemeClr val="tx1"/>
                            </a:solidFill>
                          </a:ln>
                        </a:rPr>
                        <a:t>14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n>
                            <a:solidFill>
                              <a:schemeClr val="tx1"/>
                            </a:solidFill>
                          </a:ln>
                        </a:rPr>
                        <a:t>15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n>
                            <a:solidFill>
                              <a:schemeClr val="tx1"/>
                            </a:solidFill>
                          </a:ln>
                        </a:rPr>
                        <a:t>16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n>
                            <a:solidFill>
                              <a:schemeClr val="tx1"/>
                            </a:solidFill>
                          </a:ln>
                        </a:rPr>
                        <a:t>17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92303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n>
                            <a:solidFill>
                              <a:schemeClr val="tx1"/>
                            </a:solidFill>
                          </a:ln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n>
                            <a:solidFill>
                              <a:schemeClr val="tx1"/>
                            </a:solidFill>
                          </a:ln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n>
                            <a:solidFill>
                              <a:schemeClr val="tx1"/>
                            </a:solidFill>
                          </a:ln>
                        </a:rPr>
                        <a:t>2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n>
                            <a:solidFill>
                              <a:schemeClr val="tx1"/>
                            </a:solidFill>
                          </a:ln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n>
                            <a:solidFill>
                              <a:schemeClr val="tx1"/>
                            </a:solidFill>
                          </a:ln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n>
                            <a:solidFill>
                              <a:schemeClr val="tx1"/>
                            </a:solidFill>
                          </a:ln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n>
                            <a:solidFill>
                              <a:schemeClr val="tx1"/>
                            </a:solidFill>
                          </a:ln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n>
                            <a:solidFill>
                              <a:schemeClr val="tx1"/>
                            </a:solidFill>
                          </a:ln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n>
                            <a:solidFill>
                              <a:schemeClr val="tx1"/>
                            </a:solidFill>
                          </a:ln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34750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105986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6C5416C-9739-2F46-98DD-0F89AF48D5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B53F1-911B-F745-BD66-11EC17F59F6C}" type="slidenum">
              <a:rPr lang="en-US" smtClean="0"/>
              <a:t>7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051F46-B0D7-3449-8495-E6820769DD2C}"/>
              </a:ext>
            </a:extLst>
          </p:cNvPr>
          <p:cNvSpPr txBox="1"/>
          <p:nvPr/>
        </p:nvSpPr>
        <p:spPr>
          <a:xfrm>
            <a:off x="1777542" y="198161"/>
            <a:ext cx="5588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Breaker Boards </a:t>
            </a:r>
          </a:p>
        </p:txBody>
      </p:sp>
      <p:pic>
        <p:nvPicPr>
          <p:cNvPr id="35" name="Picture 34" descr="A screenshot of a cell phone&#10;&#10;Description automatically generated">
            <a:extLst>
              <a:ext uri="{FF2B5EF4-FFF2-40B4-BE49-F238E27FC236}">
                <a16:creationId xmlns:a16="http://schemas.microsoft.com/office/drawing/2014/main" id="{F2A6CC13-547A-F549-BE0A-4A597DDBD9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335" y="1139259"/>
            <a:ext cx="4065926" cy="1980000"/>
          </a:xfrm>
          <a:prstGeom prst="rect">
            <a:avLst/>
          </a:prstGeom>
        </p:spPr>
      </p:pic>
      <p:pic>
        <p:nvPicPr>
          <p:cNvPr id="37" name="Picture 36" descr="A screenshot of a cell phone&#10;&#10;Description automatically generated">
            <a:extLst>
              <a:ext uri="{FF2B5EF4-FFF2-40B4-BE49-F238E27FC236}">
                <a16:creationId xmlns:a16="http://schemas.microsoft.com/office/drawing/2014/main" id="{C04C9596-0591-9244-AC3A-D2AD484056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138743"/>
            <a:ext cx="4065926" cy="1980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5AA945C-C10E-7149-9A9F-B21B598AD4C7}"/>
              </a:ext>
            </a:extLst>
          </p:cNvPr>
          <p:cNvSpPr txBox="1"/>
          <p:nvPr/>
        </p:nvSpPr>
        <p:spPr>
          <a:xfrm>
            <a:off x="1379448" y="769927"/>
            <a:ext cx="2391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”Short lifetime”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DC06141-3B24-894D-9E05-BC7A36D91E51}"/>
              </a:ext>
            </a:extLst>
          </p:cNvPr>
          <p:cNvSpPr txBox="1"/>
          <p:nvPr/>
        </p:nvSpPr>
        <p:spPr>
          <a:xfrm>
            <a:off x="5613594" y="742110"/>
            <a:ext cx="2391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”Long lifetime”</a:t>
            </a:r>
          </a:p>
        </p:txBody>
      </p:sp>
      <p:pic>
        <p:nvPicPr>
          <p:cNvPr id="4" name="Picture 3" descr="A picture containing clock, water, yellow, sky&#10;&#10;Description automatically generated">
            <a:extLst>
              <a:ext uri="{FF2B5EF4-FFF2-40B4-BE49-F238E27FC236}">
                <a16:creationId xmlns:a16="http://schemas.microsoft.com/office/drawing/2014/main" id="{FECDDEBB-B9FF-4649-B229-0C571EEBD1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7298" y="3277330"/>
            <a:ext cx="4294081" cy="1607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179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6C5416C-9739-2F46-98DD-0F89AF48D5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B53F1-911B-F745-BD66-11EC17F59F6C}" type="slidenum">
              <a:rPr lang="en-US" smtClean="0"/>
              <a:t>8</a:t>
            </a:fld>
            <a:endParaRPr lang="en-US"/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C6D3DC20-1645-9847-A756-7E1C0298D3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99" y="918800"/>
            <a:ext cx="3253653" cy="1584444"/>
          </a:xfrm>
          <a:prstGeom prst="rect">
            <a:avLst/>
          </a:prstGeom>
        </p:spPr>
      </p:pic>
      <p:pic>
        <p:nvPicPr>
          <p:cNvPr id="20" name="Picture 19" descr="A screenshot of a map&#10;&#10;Description automatically generated">
            <a:extLst>
              <a:ext uri="{FF2B5EF4-FFF2-40B4-BE49-F238E27FC236}">
                <a16:creationId xmlns:a16="http://schemas.microsoft.com/office/drawing/2014/main" id="{59D83991-336A-8449-8783-F432B08D31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835" y="2564430"/>
            <a:ext cx="4785519" cy="2330423"/>
          </a:xfrm>
          <a:prstGeom prst="rect">
            <a:avLst/>
          </a:prstGeom>
        </p:spPr>
      </p:pic>
      <p:pic>
        <p:nvPicPr>
          <p:cNvPr id="23" name="Picture 22" descr="A screenshot of a cell phone&#10;&#10;Description automatically generated">
            <a:extLst>
              <a:ext uri="{FF2B5EF4-FFF2-40B4-BE49-F238E27FC236}">
                <a16:creationId xmlns:a16="http://schemas.microsoft.com/office/drawing/2014/main" id="{6E5A5534-CBAF-6B45-AA24-19B4D0B0E9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6119" y="889312"/>
            <a:ext cx="2191225" cy="164341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7FA8CC3-C98D-8C43-9728-398B85A2C26B}"/>
              </a:ext>
            </a:extLst>
          </p:cNvPr>
          <p:cNvSpPr txBox="1"/>
          <p:nvPr/>
        </p:nvSpPr>
        <p:spPr>
          <a:xfrm>
            <a:off x="5557344" y="1206062"/>
            <a:ext cx="350425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Draw </a:t>
            </a:r>
            <a:r>
              <a:rPr lang="en-US" dirty="0" err="1"/>
              <a:t>normalised</a:t>
            </a:r>
            <a:r>
              <a:rPr lang="en-US" dirty="0"/>
              <a:t> 2D plots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Slice vertically and fit the Y projections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Separate boards and draw gaussian means and fit exponential 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CB36D5A-008F-3E41-86BC-D9237B9ECC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3967" y="4678314"/>
            <a:ext cx="1790700" cy="24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239475"/>
      </p:ext>
    </p:extLst>
  </p:cSld>
  <p:clrMapOvr>
    <a:masterClrMapping/>
  </p:clrMapOvr>
</p:sld>
</file>

<file path=ppt/theme/theme1.xml><?xml version="1.0" encoding="utf-8"?>
<a:theme xmlns:a="http://schemas.openxmlformats.org/drawingml/2006/main" name="4_Custom Design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27258</TotalTime>
  <Words>675</Words>
  <Application>Microsoft Macintosh PowerPoint</Application>
  <PresentationFormat>On-screen Show (16:9)</PresentationFormat>
  <Paragraphs>178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Menlo</vt:lpstr>
      <vt:lpstr>4_Custom Design</vt:lpstr>
      <vt:lpstr> Gain correction with the E/p ratio  Muons Meeting  Sam Grant   17th May 2019   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BACKUP    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Clayton, Janine</dc:creator>
  <cp:lastModifiedBy>Grant, Samuel</cp:lastModifiedBy>
  <cp:revision>424</cp:revision>
  <cp:lastPrinted>2019-05-17T13:33:17Z</cp:lastPrinted>
  <dcterms:created xsi:type="dcterms:W3CDTF">2016-12-07T10:36:45Z</dcterms:created>
  <dcterms:modified xsi:type="dcterms:W3CDTF">2019-05-27T16:41:35Z</dcterms:modified>
</cp:coreProperties>
</file>